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18" r:id="rId2"/>
    <p:sldMasterId id="2147483742" r:id="rId3"/>
    <p:sldMasterId id="2147483754" r:id="rId4"/>
  </p:sldMasterIdLst>
  <p:notesMasterIdLst>
    <p:notesMasterId r:id="rId88"/>
  </p:notesMasterIdLst>
  <p:sldIdLst>
    <p:sldId id="524" r:id="rId5"/>
    <p:sldId id="256" r:id="rId6"/>
    <p:sldId id="261" r:id="rId7"/>
    <p:sldId id="636" r:id="rId8"/>
    <p:sldId id="523" r:id="rId9"/>
    <p:sldId id="525" r:id="rId10"/>
    <p:sldId id="637" r:id="rId11"/>
    <p:sldId id="638" r:id="rId12"/>
    <p:sldId id="639" r:id="rId13"/>
    <p:sldId id="640" r:id="rId14"/>
    <p:sldId id="641" r:id="rId15"/>
    <p:sldId id="642" r:id="rId16"/>
    <p:sldId id="643" r:id="rId17"/>
    <p:sldId id="644" r:id="rId18"/>
    <p:sldId id="645" r:id="rId19"/>
    <p:sldId id="646" r:id="rId20"/>
    <p:sldId id="578" r:id="rId21"/>
    <p:sldId id="649" r:id="rId22"/>
    <p:sldId id="650" r:id="rId23"/>
    <p:sldId id="647" r:id="rId24"/>
    <p:sldId id="648" r:id="rId25"/>
    <p:sldId id="651" r:id="rId26"/>
    <p:sldId id="660" r:id="rId27"/>
    <p:sldId id="652" r:id="rId28"/>
    <p:sldId id="653" r:id="rId29"/>
    <p:sldId id="654" r:id="rId30"/>
    <p:sldId id="661" r:id="rId31"/>
    <p:sldId id="662" r:id="rId32"/>
    <p:sldId id="663" r:id="rId33"/>
    <p:sldId id="664" r:id="rId34"/>
    <p:sldId id="665" r:id="rId35"/>
    <p:sldId id="666" r:id="rId36"/>
    <p:sldId id="655" r:id="rId37"/>
    <p:sldId id="656" r:id="rId38"/>
    <p:sldId id="657" r:id="rId39"/>
    <p:sldId id="658" r:id="rId40"/>
    <p:sldId id="659" r:id="rId41"/>
    <p:sldId id="667" r:id="rId42"/>
    <p:sldId id="683" r:id="rId43"/>
    <p:sldId id="668" r:id="rId44"/>
    <p:sldId id="669" r:id="rId45"/>
    <p:sldId id="670" r:id="rId46"/>
    <p:sldId id="671" r:id="rId47"/>
    <p:sldId id="672" r:id="rId48"/>
    <p:sldId id="673" r:id="rId49"/>
    <p:sldId id="674" r:id="rId50"/>
    <p:sldId id="675" r:id="rId51"/>
    <p:sldId id="676" r:id="rId52"/>
    <p:sldId id="690" r:id="rId53"/>
    <p:sldId id="677" r:id="rId54"/>
    <p:sldId id="684" r:id="rId55"/>
    <p:sldId id="678" r:id="rId56"/>
    <p:sldId id="679" r:id="rId57"/>
    <p:sldId id="685" r:id="rId58"/>
    <p:sldId id="686" r:id="rId59"/>
    <p:sldId id="687" r:id="rId60"/>
    <p:sldId id="688" r:id="rId61"/>
    <p:sldId id="689" r:id="rId62"/>
    <p:sldId id="691" r:id="rId63"/>
    <p:sldId id="692" r:id="rId64"/>
    <p:sldId id="680" r:id="rId65"/>
    <p:sldId id="681" r:id="rId66"/>
    <p:sldId id="682" r:id="rId67"/>
    <p:sldId id="693" r:id="rId68"/>
    <p:sldId id="694" r:id="rId69"/>
    <p:sldId id="695" r:id="rId70"/>
    <p:sldId id="696" r:id="rId71"/>
    <p:sldId id="698" r:id="rId72"/>
    <p:sldId id="699" r:id="rId73"/>
    <p:sldId id="704" r:id="rId74"/>
    <p:sldId id="705" r:id="rId75"/>
    <p:sldId id="598" r:id="rId76"/>
    <p:sldId id="626" r:id="rId77"/>
    <p:sldId id="710" r:id="rId78"/>
    <p:sldId id="706" r:id="rId79"/>
    <p:sldId id="711" r:id="rId80"/>
    <p:sldId id="707" r:id="rId81"/>
    <p:sldId id="712" r:id="rId82"/>
    <p:sldId id="708" r:id="rId83"/>
    <p:sldId id="713" r:id="rId84"/>
    <p:sldId id="709" r:id="rId85"/>
    <p:sldId id="714" r:id="rId86"/>
    <p:sldId id="482"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65D"/>
    <a:srgbClr val="061E2A"/>
    <a:srgbClr val="64276C"/>
    <a:srgbClr val="EF4B57"/>
    <a:srgbClr val="EE275D"/>
    <a:srgbClr val="F58532"/>
    <a:srgbClr val="F58334"/>
    <a:srgbClr val="F37045"/>
    <a:srgbClr val="7B245B"/>
    <a:srgbClr val="669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96"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5EA4C-C730-45EE-962B-B75D339BE59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8897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29866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135006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78420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66462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4216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09326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996045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20434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61676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86721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02261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6854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301983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34179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812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41804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2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660057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877016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722739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20D47-8950-4345-B591-B1A084BE3FF9}" type="datetimeFigureOut">
              <a:rPr lang="en-US" smtClean="0"/>
              <a:t>2/26/2024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73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79097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8108562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29493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442577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84424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56890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3461932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375888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847213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43991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46399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917435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42432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045632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553306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515988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2641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82784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6931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4718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0571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74172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43566046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41829058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20D47-8950-4345-B591-B1A084BE3FF9}" type="datetimeFigureOut">
              <a:rPr lang="en-US" smtClean="0"/>
              <a:t>2/26/2024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98B1B4-76D7-4D05-B4C3-FF1900C6786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802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134270059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64.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86749-A8E0-172A-45BB-17756CF52205}"/>
              </a:ext>
            </a:extLst>
          </p:cNvPr>
          <p:cNvPicPr>
            <a:picLocks noChangeAspect="1"/>
          </p:cNvPicPr>
          <p:nvPr/>
        </p:nvPicPr>
        <p:blipFill>
          <a:blip r:embed="rId2">
            <a:alphaModFix amt="20000"/>
          </a:blip>
          <a:stretch>
            <a:fillRect/>
          </a:stretch>
        </p:blipFill>
        <p:spPr>
          <a:xfrm>
            <a:off x="-840498" y="-232444"/>
            <a:ext cx="13758449" cy="7228330"/>
          </a:xfrm>
          <a:prstGeom prst="rect">
            <a:avLst/>
          </a:prstGeom>
        </p:spPr>
      </p:pic>
      <p:pic>
        <p:nvPicPr>
          <p:cNvPr id="3" name="Picture 2">
            <a:extLst>
              <a:ext uri="{FF2B5EF4-FFF2-40B4-BE49-F238E27FC236}">
                <a16:creationId xmlns:a16="http://schemas.microsoft.com/office/drawing/2014/main" id="{6F15199C-C6EF-CBD5-C409-2A5CE69518AC}"/>
              </a:ext>
            </a:extLst>
          </p:cNvPr>
          <p:cNvPicPr>
            <a:picLocks noChangeAspect="1"/>
          </p:cNvPicPr>
          <p:nvPr/>
        </p:nvPicPr>
        <p:blipFill>
          <a:blip r:embed="rId3">
            <a:alphaModFix amt="50000"/>
          </a:blip>
          <a:stretch>
            <a:fillRect/>
          </a:stretch>
        </p:blipFill>
        <p:spPr>
          <a:xfrm>
            <a:off x="174484" y="179353"/>
            <a:ext cx="1529626" cy="1106170"/>
          </a:xfrm>
          <a:prstGeom prst="rect">
            <a:avLst/>
          </a:prstGeom>
        </p:spPr>
      </p:pic>
      <p:sp>
        <p:nvSpPr>
          <p:cNvPr id="2050" name="Title 1"/>
          <p:cNvSpPr>
            <a:spLocks noGrp="1"/>
          </p:cNvSpPr>
          <p:nvPr>
            <p:ph type="ctrTitle"/>
          </p:nvPr>
        </p:nvSpPr>
        <p:spPr>
          <a:xfrm>
            <a:off x="1392607" y="924766"/>
            <a:ext cx="10280962" cy="3566160"/>
          </a:xfrm>
        </p:spPr>
        <p:txBody>
          <a:bodyPr>
            <a:normAutofit/>
          </a:bodyPr>
          <a:lstStyle/>
          <a:p>
            <a:pPr eaLnBrk="1" hangingPunct="1"/>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2 </a:t>
            </a:r>
            <a:b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br>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Tables Relationships</a:t>
            </a:r>
            <a:endParaRPr lang="ar-EG" altLang="en-US" b="1" dirty="0">
              <a:solidFill>
                <a:schemeClr val="bg1">
                  <a:lumMod val="95000"/>
                  <a:lumOff val="5000"/>
                </a:schemeClr>
              </a:solidFill>
              <a:latin typeface="Arial Black" panose="020B0A04020102020204" pitchFamily="34" charset="0"/>
            </a:endParaRPr>
          </a:p>
        </p:txBody>
      </p:sp>
      <p:grpSp>
        <p:nvGrpSpPr>
          <p:cNvPr id="12" name="Group 11">
            <a:extLst>
              <a:ext uri="{FF2B5EF4-FFF2-40B4-BE49-F238E27FC236}">
                <a16:creationId xmlns:a16="http://schemas.microsoft.com/office/drawing/2014/main" id="{4D4D10C6-F608-C653-0DC6-5F169B82610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81CCDAB2-A11A-8AC5-4AA4-E109FDA8F897}"/>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Graphical user interface, text&#10;&#10;Description automatically generated with medium confidence">
              <a:extLst>
                <a:ext uri="{FF2B5EF4-FFF2-40B4-BE49-F238E27FC236}">
                  <a16:creationId xmlns:a16="http://schemas.microsoft.com/office/drawing/2014/main" id="{6205E55C-283D-4981-6648-092B7C6DB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8" name="Picture 7">
              <a:extLst>
                <a:ext uri="{FF2B5EF4-FFF2-40B4-BE49-F238E27FC236}">
                  <a16:creationId xmlns:a16="http://schemas.microsoft.com/office/drawing/2014/main" id="{1EBAF71B-0C2E-1834-06DE-71B4F0F84233}"/>
                </a:ext>
              </a:extLst>
            </p:cNvPr>
            <p:cNvPicPr>
              <a:picLocks noChangeAspect="1"/>
            </p:cNvPicPr>
            <p:nvPr/>
          </p:nvPicPr>
          <p:blipFill>
            <a:blip r:embed="rId5"/>
            <a:stretch>
              <a:fillRect/>
            </a:stretch>
          </p:blipFill>
          <p:spPr>
            <a:xfrm>
              <a:off x="9634302" y="5465600"/>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F0016F1C-6DF0-5941-3579-AB080D2A7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1" name="Subtitle 2">
              <a:extLst>
                <a:ext uri="{FF2B5EF4-FFF2-40B4-BE49-F238E27FC236}">
                  <a16:creationId xmlns:a16="http://schemas.microsoft.com/office/drawing/2014/main" id="{BA54C328-1168-104D-23FC-9A9B1699EC6A}"/>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Prepared By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Said Fawzy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Manager of Information Center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Tendering Department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Arab Contractors </a:t>
              </a:r>
            </a:p>
          </p:txBody>
        </p:sp>
      </p:grpSp>
    </p:spTree>
    <p:extLst>
      <p:ext uri="{BB962C8B-B14F-4D97-AF65-F5344CB8AC3E}">
        <p14:creationId xmlns:p14="http://schemas.microsoft.com/office/powerpoint/2010/main" val="150851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4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1D1AF-431D-0C30-1E15-8967DB69F38E}"/>
              </a:ext>
            </a:extLst>
          </p:cNvPr>
          <p:cNvPicPr>
            <a:picLocks noChangeAspect="1"/>
          </p:cNvPicPr>
          <p:nvPr/>
        </p:nvPicPr>
        <p:blipFill>
          <a:blip r:embed="rId2"/>
          <a:stretch>
            <a:fillRect/>
          </a:stretch>
        </p:blipFill>
        <p:spPr>
          <a:xfrm>
            <a:off x="2208628" y="859573"/>
            <a:ext cx="8440615" cy="5048486"/>
          </a:xfrm>
          <a:prstGeom prst="rect">
            <a:avLst/>
          </a:prstGeom>
        </p:spPr>
      </p:pic>
    </p:spTree>
    <p:extLst>
      <p:ext uri="{BB962C8B-B14F-4D97-AF65-F5344CB8AC3E}">
        <p14:creationId xmlns:p14="http://schemas.microsoft.com/office/powerpoint/2010/main" val="213878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2661ED-EE7C-4E4B-6955-6FFB591B67A3}"/>
              </a:ext>
            </a:extLst>
          </p:cNvPr>
          <p:cNvPicPr>
            <a:picLocks noChangeAspect="1"/>
          </p:cNvPicPr>
          <p:nvPr/>
        </p:nvPicPr>
        <p:blipFill>
          <a:blip r:embed="rId2"/>
          <a:stretch>
            <a:fillRect/>
          </a:stretch>
        </p:blipFill>
        <p:spPr>
          <a:xfrm>
            <a:off x="2138289" y="293790"/>
            <a:ext cx="7680960" cy="5277978"/>
          </a:xfrm>
          <a:prstGeom prst="rect">
            <a:avLst/>
          </a:prstGeom>
        </p:spPr>
      </p:pic>
    </p:spTree>
    <p:extLst>
      <p:ext uri="{BB962C8B-B14F-4D97-AF65-F5344CB8AC3E}">
        <p14:creationId xmlns:p14="http://schemas.microsoft.com/office/powerpoint/2010/main" val="296327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476D6-E97E-79E4-0548-CC41FFF332F6}"/>
              </a:ext>
            </a:extLst>
          </p:cNvPr>
          <p:cNvPicPr>
            <a:picLocks noChangeAspect="1"/>
          </p:cNvPicPr>
          <p:nvPr/>
        </p:nvPicPr>
        <p:blipFill>
          <a:blip r:embed="rId2"/>
          <a:stretch>
            <a:fillRect/>
          </a:stretch>
        </p:blipFill>
        <p:spPr>
          <a:xfrm>
            <a:off x="1969477" y="361742"/>
            <a:ext cx="8764172" cy="5460465"/>
          </a:xfrm>
          <a:prstGeom prst="rect">
            <a:avLst/>
          </a:prstGeom>
        </p:spPr>
      </p:pic>
    </p:spTree>
    <p:extLst>
      <p:ext uri="{BB962C8B-B14F-4D97-AF65-F5344CB8AC3E}">
        <p14:creationId xmlns:p14="http://schemas.microsoft.com/office/powerpoint/2010/main" val="8793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A5FFB-91F7-9489-8AE7-5EF477708544}"/>
              </a:ext>
            </a:extLst>
          </p:cNvPr>
          <p:cNvPicPr>
            <a:picLocks noChangeAspect="1"/>
          </p:cNvPicPr>
          <p:nvPr/>
        </p:nvPicPr>
        <p:blipFill>
          <a:blip r:embed="rId2"/>
          <a:stretch>
            <a:fillRect/>
          </a:stretch>
        </p:blipFill>
        <p:spPr>
          <a:xfrm>
            <a:off x="1842869" y="12476"/>
            <a:ext cx="8074854" cy="6178397"/>
          </a:xfrm>
          <a:prstGeom prst="rect">
            <a:avLst/>
          </a:prstGeom>
        </p:spPr>
      </p:pic>
      <p:sp>
        <p:nvSpPr>
          <p:cNvPr id="4" name="Rectangle 3">
            <a:extLst>
              <a:ext uri="{FF2B5EF4-FFF2-40B4-BE49-F238E27FC236}">
                <a16:creationId xmlns:a16="http://schemas.microsoft.com/office/drawing/2014/main" id="{DDD6F1DA-1903-5A62-07A1-A2A03A0E47AD}"/>
              </a:ext>
            </a:extLst>
          </p:cNvPr>
          <p:cNvSpPr/>
          <p:nvPr/>
        </p:nvSpPr>
        <p:spPr>
          <a:xfrm>
            <a:off x="6271261" y="1678508"/>
            <a:ext cx="1505989" cy="369332"/>
          </a:xfrm>
          <a:prstGeom prst="rect">
            <a:avLst/>
          </a:prstGeom>
          <a:noFill/>
        </p:spPr>
        <p:txBody>
          <a:bodyPr wrap="none" lIns="91440" tIns="45720" rIns="91440" bIns="45720">
            <a:spAutoFit/>
          </a:bodyPr>
          <a:lstStyle/>
          <a:p>
            <a:pPr algn="ctr"/>
            <a:r>
              <a:rPr lang="en-US" b="0" cap="none" spc="0" dirty="0">
                <a:ln w="0"/>
                <a:solidFill>
                  <a:srgbClr val="FF0000"/>
                </a:solidFill>
                <a:effectLst>
                  <a:outerShdw blurRad="38100" dist="19050" dir="2700000" algn="tl" rotWithShape="0">
                    <a:schemeClr val="dk1">
                      <a:alpha val="40000"/>
                    </a:schemeClr>
                  </a:outerShdw>
                </a:effectLst>
              </a:rPr>
              <a:t>Normalization</a:t>
            </a:r>
          </a:p>
        </p:txBody>
      </p:sp>
      <p:sp>
        <p:nvSpPr>
          <p:cNvPr id="5" name="Rectangle 4">
            <a:extLst>
              <a:ext uri="{FF2B5EF4-FFF2-40B4-BE49-F238E27FC236}">
                <a16:creationId xmlns:a16="http://schemas.microsoft.com/office/drawing/2014/main" id="{75BB51F4-DCD4-AFEB-BDDA-3A1169E7EB11}"/>
              </a:ext>
            </a:extLst>
          </p:cNvPr>
          <p:cNvSpPr/>
          <p:nvPr/>
        </p:nvSpPr>
        <p:spPr>
          <a:xfrm>
            <a:off x="3832861" y="1678508"/>
            <a:ext cx="1505989" cy="369332"/>
          </a:xfrm>
          <a:prstGeom prst="rect">
            <a:avLst/>
          </a:prstGeom>
          <a:noFill/>
        </p:spPr>
        <p:txBody>
          <a:bodyPr wrap="none" lIns="91440" tIns="45720" rIns="91440" bIns="45720">
            <a:spAutoFit/>
          </a:bodyPr>
          <a:lstStyle/>
          <a:p>
            <a:pPr algn="ctr"/>
            <a:r>
              <a:rPr lang="en-US" b="0" cap="none" spc="0" dirty="0">
                <a:ln w="0"/>
                <a:solidFill>
                  <a:srgbClr val="FF0000"/>
                </a:solidFill>
                <a:effectLst>
                  <a:outerShdw blurRad="38100" dist="19050" dir="2700000" algn="tl" rotWithShape="0">
                    <a:schemeClr val="dk1">
                      <a:alpha val="40000"/>
                    </a:schemeClr>
                  </a:outerShdw>
                </a:effectLst>
              </a:rPr>
              <a:t>Normalization</a:t>
            </a:r>
          </a:p>
        </p:txBody>
      </p:sp>
    </p:spTree>
    <p:extLst>
      <p:ext uri="{BB962C8B-B14F-4D97-AF65-F5344CB8AC3E}">
        <p14:creationId xmlns:p14="http://schemas.microsoft.com/office/powerpoint/2010/main" val="135052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5D348-5CF6-F079-C997-CAA496D83C19}"/>
              </a:ext>
            </a:extLst>
          </p:cNvPr>
          <p:cNvPicPr>
            <a:picLocks noChangeAspect="1"/>
          </p:cNvPicPr>
          <p:nvPr/>
        </p:nvPicPr>
        <p:blipFill>
          <a:blip r:embed="rId2"/>
          <a:stretch>
            <a:fillRect/>
          </a:stretch>
        </p:blipFill>
        <p:spPr>
          <a:xfrm>
            <a:off x="1166245" y="0"/>
            <a:ext cx="11025756" cy="6175717"/>
          </a:xfrm>
          <a:prstGeom prst="rect">
            <a:avLst/>
          </a:prstGeom>
        </p:spPr>
      </p:pic>
    </p:spTree>
    <p:extLst>
      <p:ext uri="{BB962C8B-B14F-4D97-AF65-F5344CB8AC3E}">
        <p14:creationId xmlns:p14="http://schemas.microsoft.com/office/powerpoint/2010/main" val="25851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FC694-1CD7-A84F-35CE-6E7A3038D7C3}"/>
              </a:ext>
            </a:extLst>
          </p:cNvPr>
          <p:cNvPicPr>
            <a:picLocks noChangeAspect="1"/>
          </p:cNvPicPr>
          <p:nvPr/>
        </p:nvPicPr>
        <p:blipFill>
          <a:blip r:embed="rId2"/>
          <a:stretch>
            <a:fillRect/>
          </a:stretch>
        </p:blipFill>
        <p:spPr>
          <a:xfrm>
            <a:off x="1631852" y="82093"/>
            <a:ext cx="9145003" cy="6067114"/>
          </a:xfrm>
          <a:prstGeom prst="rect">
            <a:avLst/>
          </a:prstGeom>
        </p:spPr>
      </p:pic>
    </p:spTree>
    <p:extLst>
      <p:ext uri="{BB962C8B-B14F-4D97-AF65-F5344CB8AC3E}">
        <p14:creationId xmlns:p14="http://schemas.microsoft.com/office/powerpoint/2010/main" val="26434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A9D81-F069-97FC-0338-21D13787044B}"/>
              </a:ext>
            </a:extLst>
          </p:cNvPr>
          <p:cNvPicPr>
            <a:picLocks noChangeAspect="1"/>
          </p:cNvPicPr>
          <p:nvPr/>
        </p:nvPicPr>
        <p:blipFill>
          <a:blip r:embed="rId2"/>
          <a:stretch>
            <a:fillRect/>
          </a:stretch>
        </p:blipFill>
        <p:spPr>
          <a:xfrm>
            <a:off x="464090" y="1083212"/>
            <a:ext cx="11268365" cy="3903343"/>
          </a:xfrm>
          <a:prstGeom prst="rect">
            <a:avLst/>
          </a:prstGeom>
        </p:spPr>
      </p:pic>
    </p:spTree>
    <p:extLst>
      <p:ext uri="{BB962C8B-B14F-4D97-AF65-F5344CB8AC3E}">
        <p14:creationId xmlns:p14="http://schemas.microsoft.com/office/powerpoint/2010/main" val="88835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553" y="1133727"/>
            <a:ext cx="10202893" cy="254608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Adventure Works is building a star schema in Power BI. Which of the following tables in the schema can be used to store measurable business data like order and product IDs, quantities, and total cost?</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a:t>
            </a:r>
            <a:r>
              <a:rPr lang="en-US" b="1" dirty="0">
                <a:effectLst/>
                <a:latin typeface="unset"/>
                <a:ea typeface="Calibri" panose="020F0502020204030204" pitchFamily="34" charset="0"/>
                <a:cs typeface="Arial" panose="020B0604020202020204" pitchFamily="34" charset="0"/>
              </a:rPr>
              <a:t>Customer</a:t>
            </a:r>
            <a:r>
              <a:rPr lang="en-US" dirty="0">
                <a:effectLst/>
                <a:latin typeface="Arial" panose="020B0604020202020204" pitchFamily="34" charset="0"/>
                <a:ea typeface="Calibri" panose="020F0502020204030204" pitchFamily="34" charset="0"/>
                <a:cs typeface="Arial" panose="020B0604020202020204" pitchFamily="34" charset="0"/>
              </a:rPr>
              <a:t> table that holds data on customers.</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a:t>
            </a:r>
            <a:r>
              <a:rPr lang="en-US" b="1" dirty="0">
                <a:effectLst/>
                <a:latin typeface="unset"/>
                <a:ea typeface="Calibri" panose="020F0502020204030204" pitchFamily="34" charset="0"/>
                <a:cs typeface="Arial" panose="020B0604020202020204" pitchFamily="34" charset="0"/>
              </a:rPr>
              <a:t>Sales</a:t>
            </a:r>
            <a:r>
              <a:rPr lang="en-US" dirty="0">
                <a:effectLst/>
                <a:latin typeface="Arial" panose="020B0604020202020204" pitchFamily="34" charset="0"/>
                <a:ea typeface="Calibri" panose="020F0502020204030204" pitchFamily="34" charset="0"/>
                <a:cs typeface="Arial" panose="020B0604020202020204" pitchFamily="34" charset="0"/>
              </a:rPr>
              <a:t> table that contains data on sales transactions.</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a:t>
            </a:r>
            <a:r>
              <a:rPr lang="en-US" b="1" dirty="0">
                <a:effectLst/>
                <a:latin typeface="unset"/>
                <a:ea typeface="Calibri" panose="020F0502020204030204" pitchFamily="34" charset="0"/>
                <a:cs typeface="Arial" panose="020B0604020202020204" pitchFamily="34" charset="0"/>
              </a:rPr>
              <a:t>Product</a:t>
            </a:r>
            <a:r>
              <a:rPr lang="en-US" dirty="0">
                <a:effectLst/>
                <a:latin typeface="Arial" panose="020B0604020202020204" pitchFamily="34" charset="0"/>
                <a:ea typeface="Calibri" panose="020F0502020204030204" pitchFamily="34" charset="0"/>
                <a:cs typeface="Arial" panose="020B0604020202020204" pitchFamily="34" charset="0"/>
              </a:rPr>
              <a:t> table that contains information on products.</a:t>
            </a:r>
          </a:p>
        </p:txBody>
      </p:sp>
    </p:spTree>
    <p:extLst>
      <p:ext uri="{BB962C8B-B14F-4D97-AF65-F5344CB8AC3E}">
        <p14:creationId xmlns:p14="http://schemas.microsoft.com/office/powerpoint/2010/main" val="35438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2620ECB-B0B2-13C9-6285-4A7519029B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04FF2B3-2D50-BE29-1013-E881356B43F4}"/>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218E38F5-4967-B4F3-6182-51CC0C0FF219}"/>
              </a:ext>
            </a:extLst>
          </p:cNvPr>
          <p:cNvSpPr txBox="1"/>
          <p:nvPr/>
        </p:nvSpPr>
        <p:spPr>
          <a:xfrm>
            <a:off x="994553" y="1133727"/>
            <a:ext cx="10202893" cy="254608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Adventure Works is building a star schema in Power BI. Which of the following tables in the schema can be used to store measurable business data like order and product IDs, quantities, and total cost?</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a:t>
            </a:r>
            <a:r>
              <a:rPr lang="en-US" b="1" dirty="0">
                <a:effectLst/>
                <a:latin typeface="unset"/>
                <a:ea typeface="Calibri" panose="020F0502020204030204" pitchFamily="34" charset="0"/>
                <a:cs typeface="Arial" panose="020B0604020202020204" pitchFamily="34" charset="0"/>
              </a:rPr>
              <a:t>Customer</a:t>
            </a:r>
            <a:r>
              <a:rPr lang="en-US" dirty="0">
                <a:effectLst/>
                <a:latin typeface="Arial" panose="020B0604020202020204" pitchFamily="34" charset="0"/>
                <a:ea typeface="Calibri" panose="020F0502020204030204" pitchFamily="34" charset="0"/>
                <a:cs typeface="Arial" panose="020B0604020202020204" pitchFamily="34" charset="0"/>
              </a:rPr>
              <a:t> table that holds data on customers.</a:t>
            </a:r>
          </a:p>
          <a:p>
            <a:pPr marL="1371600" lvl="2"/>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A </a:t>
            </a:r>
            <a:r>
              <a:rPr lang="en-US" b="1" dirty="0">
                <a:effectLst/>
                <a:highlight>
                  <a:srgbClr val="00FF00"/>
                </a:highlight>
                <a:latin typeface="unset"/>
                <a:ea typeface="Calibri" panose="020F0502020204030204" pitchFamily="34" charset="0"/>
                <a:cs typeface="Arial" panose="020B0604020202020204" pitchFamily="34" charset="0"/>
              </a:rPr>
              <a:t>Sales</a:t>
            </a:r>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 table that contains data on sales transactions</a:t>
            </a:r>
            <a:r>
              <a:rPr lang="en-US" dirty="0">
                <a:effectLst/>
                <a:latin typeface="Arial" panose="020B0604020202020204" pitchFamily="34" charset="0"/>
                <a:ea typeface="Calibri" panose="020F0502020204030204" pitchFamily="34" charset="0"/>
                <a:cs typeface="Arial" panose="020B0604020202020204" pitchFamily="34" charset="0"/>
              </a:rPr>
              <a:t>.</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a:t>
            </a:r>
            <a:r>
              <a:rPr lang="en-US" b="1" dirty="0">
                <a:effectLst/>
                <a:latin typeface="unset"/>
                <a:ea typeface="Calibri" panose="020F0502020204030204" pitchFamily="34" charset="0"/>
                <a:cs typeface="Arial" panose="020B0604020202020204" pitchFamily="34" charset="0"/>
              </a:rPr>
              <a:t>Product</a:t>
            </a:r>
            <a:r>
              <a:rPr lang="en-US" dirty="0">
                <a:effectLst/>
                <a:latin typeface="Arial" panose="020B0604020202020204" pitchFamily="34" charset="0"/>
                <a:ea typeface="Calibri" panose="020F0502020204030204" pitchFamily="34" charset="0"/>
                <a:cs typeface="Arial" panose="020B0604020202020204" pitchFamily="34" charset="0"/>
              </a:rPr>
              <a:t> table that contains information on products.</a:t>
            </a:r>
          </a:p>
        </p:txBody>
      </p:sp>
      <p:pic>
        <p:nvPicPr>
          <p:cNvPr id="3" name="Picture 2">
            <a:extLst>
              <a:ext uri="{FF2B5EF4-FFF2-40B4-BE49-F238E27FC236}">
                <a16:creationId xmlns:a16="http://schemas.microsoft.com/office/drawing/2014/main" id="{0F26F2BC-BC9B-CC28-701F-350F625B7B81}"/>
              </a:ext>
            </a:extLst>
          </p:cNvPr>
          <p:cNvPicPr>
            <a:picLocks noChangeAspect="1"/>
          </p:cNvPicPr>
          <p:nvPr/>
        </p:nvPicPr>
        <p:blipFill>
          <a:blip r:embed="rId3"/>
          <a:stretch>
            <a:fillRect/>
          </a:stretch>
        </p:blipFill>
        <p:spPr>
          <a:xfrm>
            <a:off x="329168" y="4695375"/>
            <a:ext cx="11487387" cy="361534"/>
          </a:xfrm>
          <a:prstGeom prst="rect">
            <a:avLst/>
          </a:prstGeom>
        </p:spPr>
      </p:pic>
    </p:spTree>
    <p:extLst>
      <p:ext uri="{BB962C8B-B14F-4D97-AF65-F5344CB8AC3E}">
        <p14:creationId xmlns:p14="http://schemas.microsoft.com/office/powerpoint/2010/main" val="146410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269A-3F0B-B425-44C2-049EBBC8FB42}"/>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394BF5DF-2D93-2D69-4A22-B5FB6661EC27}"/>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24809C8-1FE7-07A8-A2E4-4927C03DCF6A}"/>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75407ED0-9BA0-BB87-5BA1-68B7019832D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F3869D80-8932-1DCD-688C-FB5CA69AD486}"/>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DC66A39C-8015-D20D-9354-E358466B56D1}"/>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02FB265B-E26A-AB19-FD47-76B1619B4472}"/>
              </a:ext>
            </a:extLst>
          </p:cNvPr>
          <p:cNvSpPr txBox="1"/>
          <p:nvPr/>
        </p:nvSpPr>
        <p:spPr>
          <a:xfrm rot="60000">
            <a:off x="900901" y="2881698"/>
            <a:ext cx="7136215"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Normalization and Denormalization</a:t>
            </a:r>
          </a:p>
        </p:txBody>
      </p:sp>
    </p:spTree>
    <p:extLst>
      <p:ext uri="{BB962C8B-B14F-4D97-AF65-F5344CB8AC3E}">
        <p14:creationId xmlns:p14="http://schemas.microsoft.com/office/powerpoint/2010/main" val="112752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3255588"/>
            <a:ext cx="12191999" cy="923330"/>
          </a:xfrm>
          <a:prstGeom prst="rect">
            <a:avLst/>
          </a:prstGeom>
          <a:noFill/>
        </p:spPr>
        <p:txBody>
          <a:bodyPr wrap="square" lIns="91440" tIns="45720" rIns="91440" bIns="45720">
            <a:spAutoFit/>
          </a:bodyPr>
          <a:lstStyle/>
          <a:p>
            <a:pPr algn="ctr"/>
            <a:r>
              <a:rPr lang="en-US" sz="5400" b="1" cap="none" spc="0" dirty="0">
                <a:ln w="0"/>
                <a:solidFill>
                  <a:sysClr val="windowText" lastClr="000000"/>
                </a:solidFill>
                <a:effectLst>
                  <a:outerShdw blurRad="38100" dist="25400" dir="5400000" algn="ctr" rotWithShape="0">
                    <a:srgbClr val="6E747A">
                      <a:alpha val="43000"/>
                    </a:srgbClr>
                  </a:outerShdw>
                </a:effectLst>
              </a:rPr>
              <a:t>2 Tables Relationships</a:t>
            </a:r>
          </a:p>
        </p:txBody>
      </p:sp>
      <p:grpSp>
        <p:nvGrpSpPr>
          <p:cNvPr id="3" name="Group 2">
            <a:extLst>
              <a:ext uri="{FF2B5EF4-FFF2-40B4-BE49-F238E27FC236}">
                <a16:creationId xmlns:a16="http://schemas.microsoft.com/office/drawing/2014/main" id="{58460DAD-E25F-0D2C-9648-53A0EE3EB79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55EA6131-FE65-356B-FF03-521C9B58846A}"/>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Graphical user interface, text&#10;&#10;Description automatically generated with medium confidence">
              <a:extLst>
                <a:ext uri="{FF2B5EF4-FFF2-40B4-BE49-F238E27FC236}">
                  <a16:creationId xmlns:a16="http://schemas.microsoft.com/office/drawing/2014/main" id="{FF2A8C1B-5012-4CF3-8730-3FF34D333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11" name="Picture 10">
              <a:extLst>
                <a:ext uri="{FF2B5EF4-FFF2-40B4-BE49-F238E27FC236}">
                  <a16:creationId xmlns:a16="http://schemas.microsoft.com/office/drawing/2014/main" id="{65FF4B71-593E-EB74-D02B-407DBF1F4CC0}"/>
                </a:ext>
              </a:extLst>
            </p:cNvPr>
            <p:cNvPicPr>
              <a:picLocks noChangeAspect="1"/>
            </p:cNvPicPr>
            <p:nvPr/>
          </p:nvPicPr>
          <p:blipFill>
            <a:blip r:embed="rId3"/>
            <a:stretch>
              <a:fillRect/>
            </a:stretch>
          </p:blipFill>
          <p:spPr>
            <a:xfrm>
              <a:off x="9634302" y="5465600"/>
              <a:ext cx="1484300" cy="978289"/>
            </a:xfrm>
            <a:prstGeom prst="rect">
              <a:avLst/>
            </a:prstGeom>
          </p:spPr>
        </p:pic>
        <p:pic>
          <p:nvPicPr>
            <p:cNvPr id="12" name="Picture 11" descr="Logo, icon&#10;&#10;Description automatically generated">
              <a:extLst>
                <a:ext uri="{FF2B5EF4-FFF2-40B4-BE49-F238E27FC236}">
                  <a16:creationId xmlns:a16="http://schemas.microsoft.com/office/drawing/2014/main" id="{E415D590-099E-BC61-7B8D-4C6F11E96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3" name="Subtitle 2">
              <a:extLst>
                <a:ext uri="{FF2B5EF4-FFF2-40B4-BE49-F238E27FC236}">
                  <a16:creationId xmlns:a16="http://schemas.microsoft.com/office/drawing/2014/main" id="{DC17C374-BCD3-8E5D-E58B-2E8806A7F72B}"/>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pic>
        <p:nvPicPr>
          <p:cNvPr id="4" name="Picture 3">
            <a:extLst>
              <a:ext uri="{FF2B5EF4-FFF2-40B4-BE49-F238E27FC236}">
                <a16:creationId xmlns:a16="http://schemas.microsoft.com/office/drawing/2014/main" id="{C1370793-C488-CC24-44E2-FD80C9A470D8}"/>
              </a:ext>
            </a:extLst>
          </p:cNvPr>
          <p:cNvPicPr>
            <a:picLocks noChangeAspect="1"/>
          </p:cNvPicPr>
          <p:nvPr/>
        </p:nvPicPr>
        <p:blipFill>
          <a:blip r:embed="rId5"/>
          <a:stretch>
            <a:fillRect/>
          </a:stretch>
        </p:blipFill>
        <p:spPr>
          <a:xfrm>
            <a:off x="174483" y="179352"/>
            <a:ext cx="2076933" cy="1501963"/>
          </a:xfrm>
          <a:prstGeom prst="rect">
            <a:avLst/>
          </a:prstGeom>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A6E01-6500-D466-B451-FB313936BA24}"/>
              </a:ext>
            </a:extLst>
          </p:cNvPr>
          <p:cNvSpPr txBox="1"/>
          <p:nvPr/>
        </p:nvSpPr>
        <p:spPr>
          <a:xfrm>
            <a:off x="1149927" y="1503540"/>
            <a:ext cx="9892145" cy="3416320"/>
          </a:xfrm>
          <a:prstGeom prst="rect">
            <a:avLst/>
          </a:prstGeom>
          <a:noFill/>
        </p:spPr>
        <p:txBody>
          <a:bodyPr wrap="square">
            <a:spAutoFit/>
          </a:bodyPr>
          <a:lstStyle/>
          <a:p>
            <a:pPr marL="285750" lvl="0" indent="-285750" rtl="0">
              <a:buSzPts val="100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Normalization is a data model design technique that involves structuring </a:t>
            </a:r>
            <a:r>
              <a:rPr lang="en-US" sz="2400" b="1" dirty="0">
                <a:effectLst/>
                <a:latin typeface="Arial" panose="020B0604020202020204" pitchFamily="34" charset="0"/>
                <a:ea typeface="Calibri" panose="020F0502020204030204" pitchFamily="34" charset="0"/>
                <a:cs typeface="Arial" panose="020B0604020202020204" pitchFamily="34" charset="0"/>
              </a:rPr>
              <a:t>data to minimize redundancy and ensure data integrity</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lvl="0" rtl="0">
              <a:buSzPts val="1000"/>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It divides data into multiple related tables, each with a specific purpose. </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This approach </a:t>
            </a:r>
            <a:r>
              <a:rPr lang="en-US" sz="2400" b="1" dirty="0">
                <a:effectLst/>
                <a:latin typeface="Arial" panose="020B0604020202020204" pitchFamily="34" charset="0"/>
                <a:ea typeface="Calibri" panose="020F0502020204030204" pitchFamily="34" charset="0"/>
                <a:cs typeface="Arial" panose="020B0604020202020204" pitchFamily="34" charset="0"/>
              </a:rPr>
              <a:t>reduces data duplication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a:effectLst/>
                <a:latin typeface="Verdana" panose="020B0604030504040204" pitchFamily="34" charset="0"/>
                <a:ea typeface="Calibri" panose="020F0502020204030204" pitchFamily="34" charset="0"/>
                <a:cs typeface="Arial" panose="020B0604020202020204" pitchFamily="34" charset="0"/>
              </a:rPr>
              <a:t> However, it often requires creating complex relationships between the </a:t>
            </a:r>
            <a:endParaRPr lang="en-US" sz="2400" dirty="0"/>
          </a:p>
        </p:txBody>
      </p:sp>
      <p:sp>
        <p:nvSpPr>
          <p:cNvPr id="4" name="Rectangle 3">
            <a:extLst>
              <a:ext uri="{FF2B5EF4-FFF2-40B4-BE49-F238E27FC236}">
                <a16:creationId xmlns:a16="http://schemas.microsoft.com/office/drawing/2014/main" id="{7C62C7A8-ABAF-A6D5-4C34-374401BC2F55}"/>
              </a:ext>
            </a:extLst>
          </p:cNvPr>
          <p:cNvSpPr/>
          <p:nvPr/>
        </p:nvSpPr>
        <p:spPr>
          <a:xfrm>
            <a:off x="1011381" y="423649"/>
            <a:ext cx="341773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Normalization</a:t>
            </a:r>
            <a:endParaRPr lang="en-US" sz="44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831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533AC-9D4D-F6B3-6D52-26FF4C631156}"/>
              </a:ext>
            </a:extLst>
          </p:cNvPr>
          <p:cNvSpPr txBox="1"/>
          <p:nvPr/>
        </p:nvSpPr>
        <p:spPr>
          <a:xfrm>
            <a:off x="437184" y="514989"/>
            <a:ext cx="8906092"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Normalization offers the following advantages:</a:t>
            </a:r>
          </a:p>
        </p:txBody>
      </p:sp>
      <p:sp>
        <p:nvSpPr>
          <p:cNvPr id="5" name="TextBox 4">
            <a:extLst>
              <a:ext uri="{FF2B5EF4-FFF2-40B4-BE49-F238E27FC236}">
                <a16:creationId xmlns:a16="http://schemas.microsoft.com/office/drawing/2014/main" id="{7093A323-8BA8-9E69-77BD-592C92154812}"/>
              </a:ext>
            </a:extLst>
          </p:cNvPr>
          <p:cNvSpPr txBox="1"/>
          <p:nvPr/>
        </p:nvSpPr>
        <p:spPr>
          <a:xfrm>
            <a:off x="2147454" y="1775844"/>
            <a:ext cx="8368146" cy="2862322"/>
          </a:xfrm>
          <a:prstGeom prst="rect">
            <a:avLst/>
          </a:prstGeom>
          <a:noFill/>
        </p:spPr>
        <p:txBody>
          <a:bodyPr wrap="square">
            <a:spAutoFit/>
          </a:bodyPr>
          <a:lstStyle/>
          <a:p>
            <a:r>
              <a:rPr lang="en-US" sz="3600" dirty="0"/>
              <a:t>•	Removal of redundant data.</a:t>
            </a:r>
          </a:p>
          <a:p>
            <a:endParaRPr lang="en-US" sz="3600" dirty="0"/>
          </a:p>
          <a:p>
            <a:r>
              <a:rPr lang="en-US" sz="3600" dirty="0"/>
              <a:t>•	Improved data integrity.</a:t>
            </a:r>
          </a:p>
          <a:p>
            <a:endParaRPr lang="en-US" sz="3600" dirty="0"/>
          </a:p>
          <a:p>
            <a:r>
              <a:rPr lang="en-US" sz="3600" dirty="0"/>
              <a:t>•	Easier maintenance of your data model</a:t>
            </a:r>
          </a:p>
        </p:txBody>
      </p:sp>
    </p:spTree>
    <p:extLst>
      <p:ext uri="{BB962C8B-B14F-4D97-AF65-F5344CB8AC3E}">
        <p14:creationId xmlns:p14="http://schemas.microsoft.com/office/powerpoint/2010/main" val="234598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ized sales table">
            <a:extLst>
              <a:ext uri="{FF2B5EF4-FFF2-40B4-BE49-F238E27FC236}">
                <a16:creationId xmlns:a16="http://schemas.microsoft.com/office/drawing/2014/main" id="{C2B74351-2F93-C2C8-3600-4EE015F5B1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5456" y="-304848"/>
            <a:ext cx="9181087" cy="5165424"/>
          </a:xfrm>
          <a:prstGeom prst="rect">
            <a:avLst/>
          </a:prstGeom>
          <a:noFill/>
          <a:ln>
            <a:noFill/>
          </a:ln>
        </p:spPr>
      </p:pic>
      <p:sp>
        <p:nvSpPr>
          <p:cNvPr id="4" name="TextBox 3">
            <a:extLst>
              <a:ext uri="{FF2B5EF4-FFF2-40B4-BE49-F238E27FC236}">
                <a16:creationId xmlns:a16="http://schemas.microsoft.com/office/drawing/2014/main" id="{89BD3A2F-E006-DF9D-4ED8-83F2D3C7E1A5}"/>
              </a:ext>
            </a:extLst>
          </p:cNvPr>
          <p:cNvSpPr txBox="1"/>
          <p:nvPr/>
        </p:nvSpPr>
        <p:spPr>
          <a:xfrm>
            <a:off x="1505456" y="4139110"/>
            <a:ext cx="8690317" cy="1200329"/>
          </a:xfrm>
          <a:prstGeom prst="rect">
            <a:avLst/>
          </a:prstGeom>
          <a:noFill/>
        </p:spPr>
        <p:txBody>
          <a:bodyPr wrap="square">
            <a:spAutoFit/>
          </a:bodyPr>
          <a:lstStyle/>
          <a:p>
            <a:pPr marL="342900" indent="-342900">
              <a:buFont typeface="Arial" panose="020B0604020202020204" pitchFamily="34" charset="0"/>
              <a:buChar char="•"/>
            </a:pPr>
            <a:r>
              <a:rPr lang="en-US" sz="2400" dirty="0"/>
              <a:t>With normalization, relationships are established between tables by using </a:t>
            </a:r>
            <a:r>
              <a:rPr lang="en-US" sz="2400" b="1" u="sng" dirty="0"/>
              <a:t>primary</a:t>
            </a:r>
            <a:r>
              <a:rPr lang="en-US" sz="2400" dirty="0"/>
              <a:t> and </a:t>
            </a:r>
            <a:r>
              <a:rPr lang="en-US" sz="2400" b="1" u="sng" dirty="0"/>
              <a:t>foreign</a:t>
            </a:r>
            <a:r>
              <a:rPr lang="en-US" sz="2400" dirty="0"/>
              <a:t> keys. </a:t>
            </a:r>
          </a:p>
          <a:p>
            <a:pPr marL="342900" indent="-342900">
              <a:buFont typeface="Arial" panose="020B0604020202020204" pitchFamily="34" charset="0"/>
              <a:buChar char="•"/>
            </a:pPr>
            <a:r>
              <a:rPr lang="en-US" sz="2400" b="1" u="sng" dirty="0">
                <a:solidFill>
                  <a:srgbClr val="FF0000"/>
                </a:solidFill>
              </a:rPr>
              <a:t>Primary keys </a:t>
            </a:r>
            <a:r>
              <a:rPr lang="en-US" sz="2400" dirty="0"/>
              <a:t>are columns that uniquely identify each row of data.</a:t>
            </a:r>
          </a:p>
        </p:txBody>
      </p:sp>
      <p:sp>
        <p:nvSpPr>
          <p:cNvPr id="5" name="Rectangle 4">
            <a:extLst>
              <a:ext uri="{FF2B5EF4-FFF2-40B4-BE49-F238E27FC236}">
                <a16:creationId xmlns:a16="http://schemas.microsoft.com/office/drawing/2014/main" id="{F4301A8F-CEED-DFF4-A7F6-B76990FC7E6E}"/>
              </a:ext>
            </a:extLst>
          </p:cNvPr>
          <p:cNvSpPr/>
          <p:nvPr/>
        </p:nvSpPr>
        <p:spPr>
          <a:xfrm>
            <a:off x="346363" y="104994"/>
            <a:ext cx="341773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Normalization</a:t>
            </a:r>
            <a:endParaRPr lang="en-US" sz="44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0477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9560-5F30-BE6F-28EA-295E3A0B7A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52403A-E1F8-50A7-DEC9-48ED12D1CC67}"/>
              </a:ext>
            </a:extLst>
          </p:cNvPr>
          <p:cNvSpPr txBox="1"/>
          <p:nvPr/>
        </p:nvSpPr>
        <p:spPr>
          <a:xfrm>
            <a:off x="1149927" y="1503540"/>
            <a:ext cx="9892145" cy="3539430"/>
          </a:xfrm>
          <a:prstGeom prst="rect">
            <a:avLst/>
          </a:prstGeom>
          <a:noFill/>
        </p:spPr>
        <p:txBody>
          <a:bodyPr wrap="square">
            <a:spAutoFit/>
          </a:bodyPr>
          <a:lstStyle/>
          <a:p>
            <a:pPr marL="285750" lvl="0" indent="-285750">
              <a:buSzPts val="1000"/>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	Denormalization is the reverse process of normalization. </a:t>
            </a:r>
          </a:p>
          <a:p>
            <a:pPr marL="285750" lvl="0" indent="-285750">
              <a:buSzPts val="1000"/>
              <a:buFont typeface="Arial" panose="020B0604020202020204" pitchFamily="34" charset="0"/>
              <a:buChar char="•"/>
            </a:pPr>
            <a:endParaRPr lang="en-US" sz="2800" dirty="0">
              <a:latin typeface="Arial" panose="020B0604020202020204" pitchFamily="34" charset="0"/>
              <a:ea typeface="Calibri" panose="020F0502020204030204" pitchFamily="34" charset="0"/>
              <a:cs typeface="Arial" panose="020B0604020202020204" pitchFamily="34" charset="0"/>
            </a:endParaRPr>
          </a:p>
          <a:p>
            <a:pPr marL="285750" lvl="0" indent="-285750">
              <a:buSzPts val="1000"/>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	It involves converting the normalized schema into a schema that has redundant information. </a:t>
            </a:r>
          </a:p>
          <a:p>
            <a:pPr marL="285750" lvl="0" indent="-285750">
              <a:buSzPts val="1000"/>
              <a:buFont typeface="Arial" panose="020B0604020202020204" pitchFamily="34" charset="0"/>
              <a:buChar char="•"/>
            </a:pPr>
            <a:endParaRPr lang="en-US" sz="2800" dirty="0">
              <a:latin typeface="Arial" panose="020B0604020202020204" pitchFamily="34" charset="0"/>
              <a:ea typeface="Calibri" panose="020F0502020204030204" pitchFamily="34" charset="0"/>
              <a:cs typeface="Arial" panose="020B0604020202020204" pitchFamily="34" charset="0"/>
            </a:endParaRPr>
          </a:p>
          <a:p>
            <a:pPr marL="285750" lvl="0" indent="-285750">
              <a:buSzPts val="1000"/>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	Implementing denormalization helps to avoid expensive queries between the tables but at the cost of creating redundant or duplicated data.</a:t>
            </a:r>
          </a:p>
        </p:txBody>
      </p:sp>
      <p:sp>
        <p:nvSpPr>
          <p:cNvPr id="4" name="Rectangle 3">
            <a:extLst>
              <a:ext uri="{FF2B5EF4-FFF2-40B4-BE49-F238E27FC236}">
                <a16:creationId xmlns:a16="http://schemas.microsoft.com/office/drawing/2014/main" id="{ED055BB3-CBC7-B323-D698-7423D6029961}"/>
              </a:ext>
            </a:extLst>
          </p:cNvPr>
          <p:cNvSpPr/>
          <p:nvPr/>
        </p:nvSpPr>
        <p:spPr>
          <a:xfrm>
            <a:off x="730855" y="423649"/>
            <a:ext cx="3978782"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Denormalization</a:t>
            </a:r>
            <a:endParaRPr lang="en-US" sz="44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43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les table">
            <a:extLst>
              <a:ext uri="{FF2B5EF4-FFF2-40B4-BE49-F238E27FC236}">
                <a16:creationId xmlns:a16="http://schemas.microsoft.com/office/drawing/2014/main" id="{C521C1CC-34A2-AE12-E1D2-4D65D086FF3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379" y="1291821"/>
            <a:ext cx="8572650" cy="4823108"/>
          </a:xfrm>
          <a:prstGeom prst="rect">
            <a:avLst/>
          </a:prstGeom>
          <a:noFill/>
          <a:ln>
            <a:noFill/>
          </a:ln>
        </p:spPr>
      </p:pic>
      <p:pic>
        <p:nvPicPr>
          <p:cNvPr id="3" name="Picture 2" descr="Normalized sales table">
            <a:extLst>
              <a:ext uri="{FF2B5EF4-FFF2-40B4-BE49-F238E27FC236}">
                <a16:creationId xmlns:a16="http://schemas.microsoft.com/office/drawing/2014/main" id="{DAC1BD3F-B560-2B6A-5D99-C180A270D2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905" y="133588"/>
            <a:ext cx="5857306" cy="3295412"/>
          </a:xfrm>
          <a:prstGeom prst="rect">
            <a:avLst/>
          </a:prstGeom>
          <a:noFill/>
          <a:ln>
            <a:noFill/>
          </a:ln>
        </p:spPr>
      </p:pic>
      <p:sp>
        <p:nvSpPr>
          <p:cNvPr id="4" name="Arrow: Right 3">
            <a:extLst>
              <a:ext uri="{FF2B5EF4-FFF2-40B4-BE49-F238E27FC236}">
                <a16:creationId xmlns:a16="http://schemas.microsoft.com/office/drawing/2014/main" id="{5BA1BD6B-952B-A1D6-FD68-5B24BC3BC154}"/>
              </a:ext>
            </a:extLst>
          </p:cNvPr>
          <p:cNvSpPr/>
          <p:nvPr/>
        </p:nvSpPr>
        <p:spPr>
          <a:xfrm>
            <a:off x="3408218" y="3920836"/>
            <a:ext cx="1385455" cy="415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4DBD46-37D9-1BAE-CECB-1F53FFF9DE5E}"/>
              </a:ext>
            </a:extLst>
          </p:cNvPr>
          <p:cNvSpPr/>
          <p:nvPr/>
        </p:nvSpPr>
        <p:spPr>
          <a:xfrm>
            <a:off x="7118324" y="327984"/>
            <a:ext cx="3978782"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Denormalization</a:t>
            </a:r>
            <a:endParaRPr lang="en-US" sz="44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097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E0511-E893-2418-0BB9-2377ACA747A7}"/>
              </a:ext>
            </a:extLst>
          </p:cNvPr>
          <p:cNvSpPr txBox="1"/>
          <p:nvPr/>
        </p:nvSpPr>
        <p:spPr>
          <a:xfrm>
            <a:off x="220695" y="501134"/>
            <a:ext cx="8785738" cy="76944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dirty="0"/>
              <a:t>Denormalization offers some benefits</a:t>
            </a:r>
          </a:p>
        </p:txBody>
      </p:sp>
      <p:sp>
        <p:nvSpPr>
          <p:cNvPr id="5" name="TextBox 4">
            <a:extLst>
              <a:ext uri="{FF2B5EF4-FFF2-40B4-BE49-F238E27FC236}">
                <a16:creationId xmlns:a16="http://schemas.microsoft.com/office/drawing/2014/main" id="{CA92570C-B335-37A8-9E38-0EE46E65D82B}"/>
              </a:ext>
            </a:extLst>
          </p:cNvPr>
          <p:cNvSpPr txBox="1"/>
          <p:nvPr/>
        </p:nvSpPr>
        <p:spPr>
          <a:xfrm>
            <a:off x="1357745" y="1725809"/>
            <a:ext cx="10058400" cy="3549690"/>
          </a:xfrm>
          <a:prstGeom prst="rect">
            <a:avLst/>
          </a:prstGeom>
          <a:noFill/>
        </p:spPr>
        <p:txBody>
          <a:bodyPr wrap="square">
            <a:spAutoFit/>
          </a:bodyPr>
          <a:lstStyle/>
          <a:p>
            <a:pPr marL="342900" lvl="0" indent="-342900" rtl="0">
              <a:spcAft>
                <a:spcPts val="50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rPr>
              <a:t>Instead of loading multiple data tables in your data model, you have only one large table, which could be more efficient in performance. With no relationship between tables, queries to join the data are reduced.</a:t>
            </a:r>
          </a:p>
          <a:p>
            <a:pPr lvl="0" rtl="0">
              <a:spcAft>
                <a:spcPts val="500"/>
              </a:spcAft>
              <a:buSzPts val="1000"/>
              <a:tabLst>
                <a:tab pos="457200" algn="l"/>
              </a:tabLst>
            </a:pPr>
            <a:endParaRPr lang="en-US" sz="2000" dirty="0">
              <a:effectLst/>
              <a:latin typeface="Times New Roman" panose="02020603050405020304" pitchFamily="18" charset="0"/>
              <a:ea typeface="Times New Roman" panose="02020603050405020304" pitchFamily="18" charset="0"/>
            </a:endParaRPr>
          </a:p>
          <a:p>
            <a:pPr marL="342900" lvl="0" indent="-342900">
              <a:spcAft>
                <a:spcPts val="50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rPr>
              <a:t>Filter propagation between the tables may sometimes be less efficient than filters applied to a single table.</a:t>
            </a:r>
          </a:p>
          <a:p>
            <a:pPr lvl="0">
              <a:spcAft>
                <a:spcPts val="500"/>
              </a:spcAft>
              <a:buSzPts val="1000"/>
              <a:tabLst>
                <a:tab pos="457200" algn="l"/>
              </a:tabLst>
            </a:pPr>
            <a:endParaRPr lang="en-US" sz="2000" dirty="0">
              <a:effectLst/>
              <a:latin typeface="Times New Roman" panose="02020603050405020304" pitchFamily="18" charset="0"/>
              <a:ea typeface="Times New Roman" panose="02020603050405020304" pitchFamily="18" charset="0"/>
            </a:endParaRPr>
          </a:p>
          <a:p>
            <a:pPr marL="342900" lvl="0" indent="-342900">
              <a:spcAft>
                <a:spcPts val="50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rPr>
              <a:t>Establishing a hierarchy from fields within a table is simpler.</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968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2A5A35-F31D-1B81-4761-C7543575F32A}"/>
              </a:ext>
            </a:extLst>
          </p:cNvPr>
          <p:cNvSpPr txBox="1"/>
          <p:nvPr/>
        </p:nvSpPr>
        <p:spPr>
          <a:xfrm>
            <a:off x="157868" y="603392"/>
            <a:ext cx="10532370"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Difference between normalization and denormalization</a:t>
            </a:r>
          </a:p>
        </p:txBody>
      </p:sp>
      <p:sp>
        <p:nvSpPr>
          <p:cNvPr id="5" name="TextBox 4">
            <a:extLst>
              <a:ext uri="{FF2B5EF4-FFF2-40B4-BE49-F238E27FC236}">
                <a16:creationId xmlns:a16="http://schemas.microsoft.com/office/drawing/2014/main" id="{DC890BCF-53A2-A454-B360-437AD0364F4E}"/>
              </a:ext>
            </a:extLst>
          </p:cNvPr>
          <p:cNvSpPr txBox="1"/>
          <p:nvPr/>
        </p:nvSpPr>
        <p:spPr>
          <a:xfrm>
            <a:off x="1069533" y="1684835"/>
            <a:ext cx="9279811" cy="2532616"/>
          </a:xfrm>
          <a:prstGeom prst="rect">
            <a:avLst/>
          </a:prstGeom>
          <a:noFill/>
        </p:spPr>
        <p:txBody>
          <a:bodyPr wrap="square">
            <a:spAutoFit/>
          </a:bodyPr>
          <a:lstStyle/>
          <a:p>
            <a:pPr>
              <a:lnSpc>
                <a:spcPct val="107000"/>
              </a:lnSpc>
              <a:spcBef>
                <a:spcPts val="200"/>
              </a:spcBef>
            </a:pPr>
            <a:r>
              <a:rPr lang="en-US" sz="32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Data integrity</a:t>
            </a:r>
          </a:p>
          <a:p>
            <a:pPr marL="342900" lvl="0" indent="-342900">
              <a:spcAft>
                <a:spcPts val="500"/>
              </a:spcAft>
              <a:buFont typeface="Symbol" panose="05050102010706020507" pitchFamily="18" charset="2"/>
              <a:buChar char=""/>
            </a:pPr>
            <a:r>
              <a:rPr lang="en-US" sz="2400" dirty="0">
                <a:solidFill>
                  <a:srgbClr val="1F1F1F"/>
                </a:solidFill>
                <a:effectLst/>
                <a:latin typeface="Arial" panose="020B0604020202020204" pitchFamily="34" charset="0"/>
                <a:ea typeface="Times New Roman" panose="02020603050405020304" pitchFamily="18" charset="0"/>
              </a:rPr>
              <a:t>Data integrity is maintained during the normalization process. </a:t>
            </a:r>
          </a:p>
          <a:p>
            <a:pPr lvl="0">
              <a:spcAft>
                <a:spcPts val="500"/>
              </a:spcAft>
            </a:pPr>
            <a:endParaRPr lang="en-US" sz="2000" dirty="0">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US" sz="2400" dirty="0">
                <a:solidFill>
                  <a:srgbClr val="1F1F1F"/>
                </a:solidFill>
                <a:effectLst/>
                <a:latin typeface="Arial" panose="020B0604020202020204" pitchFamily="34" charset="0"/>
                <a:ea typeface="Times New Roman" panose="02020603050405020304" pitchFamily="18" charset="0"/>
              </a:rPr>
              <a:t>On the other hand, data integrity is harder to maintain with a denormalized model. This is because multiple rows may need to be updated when data changes.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68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E3DB2-5880-80F4-D1AF-420D516D42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AA577B-71AF-105D-22C2-634242BA0D85}"/>
              </a:ext>
            </a:extLst>
          </p:cNvPr>
          <p:cNvSpPr txBox="1"/>
          <p:nvPr/>
        </p:nvSpPr>
        <p:spPr>
          <a:xfrm>
            <a:off x="157868" y="603392"/>
            <a:ext cx="10532370"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Difference between normalization and denormalization</a:t>
            </a:r>
          </a:p>
        </p:txBody>
      </p:sp>
      <p:sp>
        <p:nvSpPr>
          <p:cNvPr id="4" name="TextBox 3">
            <a:extLst>
              <a:ext uri="{FF2B5EF4-FFF2-40B4-BE49-F238E27FC236}">
                <a16:creationId xmlns:a16="http://schemas.microsoft.com/office/drawing/2014/main" id="{A77A313F-3C27-9213-8E29-1FCEA5848EA2}"/>
              </a:ext>
            </a:extLst>
          </p:cNvPr>
          <p:cNvSpPr txBox="1"/>
          <p:nvPr/>
        </p:nvSpPr>
        <p:spPr>
          <a:xfrm>
            <a:off x="1482435" y="1990958"/>
            <a:ext cx="8963891" cy="2475358"/>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Redundant data</a:t>
            </a: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Redundant data is eliminated when normalization is performed. </a:t>
            </a:r>
          </a:p>
          <a:p>
            <a:pPr lvl="0">
              <a:spcAft>
                <a:spcPts val="500"/>
              </a:spcAft>
            </a:pPr>
            <a:endParaRPr lang="en-US" sz="2400" dirty="0">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However denormalization increases redundant data.</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41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D0C1F-CC2F-BF12-9796-304453AE15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1AC028-0102-05C1-D52F-D38327590E57}"/>
              </a:ext>
            </a:extLst>
          </p:cNvPr>
          <p:cNvSpPr txBox="1"/>
          <p:nvPr/>
        </p:nvSpPr>
        <p:spPr>
          <a:xfrm>
            <a:off x="157868" y="603392"/>
            <a:ext cx="10532370"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Difference between normalization and denormalization</a:t>
            </a:r>
          </a:p>
        </p:txBody>
      </p:sp>
      <p:sp>
        <p:nvSpPr>
          <p:cNvPr id="4" name="TextBox 3">
            <a:extLst>
              <a:ext uri="{FF2B5EF4-FFF2-40B4-BE49-F238E27FC236}">
                <a16:creationId xmlns:a16="http://schemas.microsoft.com/office/drawing/2014/main" id="{D5567A38-59E0-22A8-08EA-BB6701F1F111}"/>
              </a:ext>
            </a:extLst>
          </p:cNvPr>
          <p:cNvSpPr txBox="1"/>
          <p:nvPr/>
        </p:nvSpPr>
        <p:spPr>
          <a:xfrm>
            <a:off x="1278080" y="1754062"/>
            <a:ext cx="9635839" cy="2906245"/>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Model size</a:t>
            </a: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Normalization increases the number of tables and join queries (due to relationships between tables).</a:t>
            </a:r>
          </a:p>
          <a:p>
            <a:pPr lvl="0">
              <a:spcAft>
                <a:spcPts val="500"/>
              </a:spcAft>
            </a:pPr>
            <a:endParaRPr lang="en-US" sz="2400" dirty="0">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In contrast, denormalization reduces the number of tables and relationships.</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5691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DC0A-1792-FE0B-5B73-598F19EE43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9F7E6-4FCE-C351-56F8-1AE7CAFDA0AF}"/>
              </a:ext>
            </a:extLst>
          </p:cNvPr>
          <p:cNvSpPr txBox="1"/>
          <p:nvPr/>
        </p:nvSpPr>
        <p:spPr>
          <a:xfrm>
            <a:off x="157868" y="603392"/>
            <a:ext cx="10532370"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Difference between normalization and denormalization</a:t>
            </a:r>
          </a:p>
        </p:txBody>
      </p:sp>
      <p:sp>
        <p:nvSpPr>
          <p:cNvPr id="4" name="TextBox 3">
            <a:extLst>
              <a:ext uri="{FF2B5EF4-FFF2-40B4-BE49-F238E27FC236}">
                <a16:creationId xmlns:a16="http://schemas.microsoft.com/office/drawing/2014/main" id="{E6437A15-00AA-3E29-BB4D-05A076A5DB13}"/>
              </a:ext>
            </a:extLst>
          </p:cNvPr>
          <p:cNvSpPr txBox="1"/>
          <p:nvPr/>
        </p:nvSpPr>
        <p:spPr>
          <a:xfrm>
            <a:off x="1711034" y="2141990"/>
            <a:ext cx="9247911" cy="2906245"/>
          </a:xfrm>
          <a:prstGeom prst="rect">
            <a:avLst/>
          </a:prstGeom>
          <a:noFill/>
        </p:spPr>
        <p:txBody>
          <a:bodyPr wrap="square">
            <a:spAutoFit/>
          </a:bodyPr>
          <a:lstStyle/>
          <a:p>
            <a:pPr>
              <a:lnSpc>
                <a:spcPct val="107000"/>
              </a:lnSpc>
              <a:spcBef>
                <a:spcPts val="200"/>
              </a:spcBef>
            </a:pPr>
            <a:r>
              <a:rPr lang="en-US" sz="36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Memory</a:t>
            </a: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Disk space is overused in a denormalized schema because the same data is stored elsewhere. </a:t>
            </a:r>
          </a:p>
          <a:p>
            <a:pPr lvl="0">
              <a:spcAft>
                <a:spcPts val="500"/>
              </a:spcAft>
            </a:pPr>
            <a:endParaRPr lang="en-US" sz="2400" dirty="0">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US" sz="2800" dirty="0">
                <a:solidFill>
                  <a:srgbClr val="1F1F1F"/>
                </a:solidFill>
                <a:effectLst/>
                <a:latin typeface="Arial" panose="020B0604020202020204" pitchFamily="34" charset="0"/>
                <a:ea typeface="Times New Roman" panose="02020603050405020304" pitchFamily="18" charset="0"/>
              </a:rPr>
              <a:t>On the contrary, disk space is optimized in a normalized schema.</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4095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Fact and Dimension Tables</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Normalization and Denormalization</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60503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Model Relationship</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Cardinality and Granularity </a:t>
              </a: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F89D-6200-5C6C-DE82-FBE1AACDB02F}"/>
            </a:ext>
          </a:extLst>
        </p:cNvPr>
        <p:cNvGrpSpPr/>
        <p:nvPr/>
      </p:nvGrpSpPr>
      <p:grpSpPr>
        <a:xfrm>
          <a:off x="0" y="0"/>
          <a:ext cx="0" cy="0"/>
          <a:chOff x="0" y="0"/>
          <a:chExt cx="0" cy="0"/>
        </a:xfrm>
      </p:grpSpPr>
      <p:pic>
        <p:nvPicPr>
          <p:cNvPr id="2" name="Picture 1" descr="Sales data model">
            <a:extLst>
              <a:ext uri="{FF2B5EF4-FFF2-40B4-BE49-F238E27FC236}">
                <a16:creationId xmlns:a16="http://schemas.microsoft.com/office/drawing/2014/main" id="{36B08974-CCD9-E0BC-BCAE-43B26A2FA3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7" y="0"/>
            <a:ext cx="8665698" cy="4875458"/>
          </a:xfrm>
          <a:prstGeom prst="rect">
            <a:avLst/>
          </a:prstGeom>
          <a:noFill/>
          <a:ln>
            <a:noFill/>
          </a:ln>
        </p:spPr>
      </p:pic>
      <p:sp>
        <p:nvSpPr>
          <p:cNvPr id="3" name="TextBox 2">
            <a:extLst>
              <a:ext uri="{FF2B5EF4-FFF2-40B4-BE49-F238E27FC236}">
                <a16:creationId xmlns:a16="http://schemas.microsoft.com/office/drawing/2014/main" id="{BDFFB5FA-FCD6-82F9-AE96-71B946734C42}"/>
              </a:ext>
            </a:extLst>
          </p:cNvPr>
          <p:cNvSpPr txBox="1"/>
          <p:nvPr/>
        </p:nvSpPr>
        <p:spPr>
          <a:xfrm>
            <a:off x="760954" y="280226"/>
            <a:ext cx="1769715"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Example</a:t>
            </a:r>
          </a:p>
        </p:txBody>
      </p:sp>
      <p:sp>
        <p:nvSpPr>
          <p:cNvPr id="5" name="TextBox 4">
            <a:extLst>
              <a:ext uri="{FF2B5EF4-FFF2-40B4-BE49-F238E27FC236}">
                <a16:creationId xmlns:a16="http://schemas.microsoft.com/office/drawing/2014/main" id="{20396026-C67F-DD31-601F-4B49C121DFF9}"/>
              </a:ext>
            </a:extLst>
          </p:cNvPr>
          <p:cNvSpPr txBox="1"/>
          <p:nvPr/>
        </p:nvSpPr>
        <p:spPr>
          <a:xfrm>
            <a:off x="1148882" y="3877034"/>
            <a:ext cx="9283591" cy="2377574"/>
          </a:xfrm>
          <a:prstGeom prst="rect">
            <a:avLst/>
          </a:prstGeom>
          <a:noFill/>
        </p:spPr>
        <p:txBody>
          <a:bodyPr wrap="square">
            <a:spAutoFit/>
          </a:bodyPr>
          <a:lstStyle/>
          <a:p>
            <a:pPr marL="342900" lvl="0" indent="-342900" rtl="0">
              <a:spcAft>
                <a:spcPts val="50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rPr>
              <a:t>In this model, the </a:t>
            </a:r>
            <a:r>
              <a:rPr lang="en-US" sz="2400" b="1" dirty="0">
                <a:effectLst/>
                <a:latin typeface="Times New Roman" panose="02020603050405020304" pitchFamily="18" charset="0"/>
                <a:ea typeface="Times New Roman" panose="02020603050405020304" pitchFamily="18" charset="0"/>
              </a:rPr>
              <a:t>Product</a:t>
            </a:r>
            <a:r>
              <a:rPr lang="en-US" sz="2400" dirty="0">
                <a:effectLst/>
                <a:latin typeface="Times New Roman" panose="02020603050405020304" pitchFamily="18" charset="0"/>
                <a:ea typeface="Times New Roman" panose="02020603050405020304" pitchFamily="18" charset="0"/>
              </a:rPr>
              <a:t> dimension table is normalized and stored in three separate tables: </a:t>
            </a:r>
          </a:p>
          <a:p>
            <a:pPr marL="342900" lvl="0" indent="-342900" rtl="0">
              <a:spcAft>
                <a:spcPts val="500"/>
              </a:spcAft>
              <a:buSzPts val="1000"/>
              <a:buFont typeface="Symbol" panose="05050102010706020507" pitchFamily="18" charset="2"/>
              <a:buChar char=""/>
              <a:tabLst>
                <a:tab pos="4572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Category</a:t>
            </a:r>
            <a:r>
              <a:rPr lang="en-US" sz="2800" dirty="0">
                <a:solidFill>
                  <a:srgbClr val="1F1F1F"/>
                </a:solidFill>
                <a:effectLst/>
                <a:latin typeface="Arial" panose="020B0604020202020204" pitchFamily="34"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lvl="0" indent="-342900" rtl="0">
              <a:spcAft>
                <a:spcPts val="500"/>
              </a:spcAft>
              <a:buSzPts val="1000"/>
              <a:buFont typeface="Symbol" panose="05050102010706020507" pitchFamily="18" charset="2"/>
              <a:buChar char=""/>
              <a:tabLst>
                <a:tab pos="4572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Subcategory</a:t>
            </a:r>
            <a:r>
              <a:rPr lang="en-US" sz="2800" dirty="0">
                <a:solidFill>
                  <a:srgbClr val="1F1F1F"/>
                </a:solidFill>
                <a:effectLst/>
                <a:latin typeface="Arial" panose="020B0604020202020204" pitchFamily="34"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342900" lvl="0" indent="-342900" rtl="0">
              <a:spcAft>
                <a:spcPts val="500"/>
              </a:spcAft>
              <a:buSzPts val="1000"/>
              <a:buFont typeface="Symbol" panose="05050102010706020507" pitchFamily="18" charset="2"/>
              <a:buChar char=""/>
              <a:tabLst>
                <a:tab pos="457200" algn="l"/>
              </a:tabLst>
            </a:pPr>
            <a:r>
              <a:rPr lang="en-US" sz="2800" dirty="0">
                <a:solidFill>
                  <a:srgbClr val="1F1F1F"/>
                </a:solidFill>
                <a:effectLst/>
                <a:latin typeface="Arial" panose="020B0604020202020204" pitchFamily="34" charset="0"/>
                <a:ea typeface="Calibri" panose="020F0502020204030204" pitchFamily="34" charset="0"/>
              </a:rPr>
              <a:t> </a:t>
            </a:r>
            <a:r>
              <a:rPr lang="en-US" sz="2800" b="1" dirty="0">
                <a:solidFill>
                  <a:srgbClr val="1F1F1F"/>
                </a:solidFill>
                <a:effectLst/>
                <a:latin typeface="unset"/>
                <a:ea typeface="Calibri" panose="020F0502020204030204" pitchFamily="34" charset="0"/>
                <a:cs typeface="Arial" panose="020B0604020202020204" pitchFamily="34" charset="0"/>
              </a:rPr>
              <a:t>Product</a:t>
            </a:r>
            <a:endParaRPr lang="en-US" sz="2400" dirty="0"/>
          </a:p>
        </p:txBody>
      </p:sp>
    </p:spTree>
    <p:extLst>
      <p:ext uri="{BB962C8B-B14F-4D97-AF65-F5344CB8AC3E}">
        <p14:creationId xmlns:p14="http://schemas.microsoft.com/office/powerpoint/2010/main" val="9004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1F534-4D93-E69A-934C-F6789C59859A}"/>
            </a:ext>
          </a:extLst>
        </p:cNvPr>
        <p:cNvGrpSpPr/>
        <p:nvPr/>
      </p:nvGrpSpPr>
      <p:grpSpPr>
        <a:xfrm>
          <a:off x="0" y="0"/>
          <a:ext cx="0" cy="0"/>
          <a:chOff x="0" y="0"/>
          <a:chExt cx="0" cy="0"/>
        </a:xfrm>
      </p:grpSpPr>
      <p:pic>
        <p:nvPicPr>
          <p:cNvPr id="2" name="Picture 1" descr="Sales data model">
            <a:extLst>
              <a:ext uri="{FF2B5EF4-FFF2-40B4-BE49-F238E27FC236}">
                <a16:creationId xmlns:a16="http://schemas.microsoft.com/office/drawing/2014/main" id="{D3803298-BBC1-23CE-21AD-E7DE710473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7" y="0"/>
            <a:ext cx="8665698" cy="4875458"/>
          </a:xfrm>
          <a:prstGeom prst="rect">
            <a:avLst/>
          </a:prstGeom>
          <a:noFill/>
          <a:ln>
            <a:noFill/>
          </a:ln>
        </p:spPr>
      </p:pic>
      <p:sp>
        <p:nvSpPr>
          <p:cNvPr id="3" name="TextBox 2">
            <a:extLst>
              <a:ext uri="{FF2B5EF4-FFF2-40B4-BE49-F238E27FC236}">
                <a16:creationId xmlns:a16="http://schemas.microsoft.com/office/drawing/2014/main" id="{93D68D4E-958F-0F84-DCAF-06A745E0E79D}"/>
              </a:ext>
            </a:extLst>
          </p:cNvPr>
          <p:cNvSpPr txBox="1"/>
          <p:nvPr/>
        </p:nvSpPr>
        <p:spPr>
          <a:xfrm>
            <a:off x="899500" y="280226"/>
            <a:ext cx="1769715" cy="646331"/>
          </a:xfrm>
          <a:prstGeom prst="rect">
            <a:avLst/>
          </a:prstGeom>
          <a:noFill/>
        </p:spPr>
        <p:txBody>
          <a:bodyPr wrap="none" lIns="91440" tIns="45720" rIns="91440" bIns="45720">
            <a:spAutoFit/>
          </a:bodyPr>
          <a:lstStyle>
            <a:defPPr>
              <a:defRPr lang="en-US"/>
            </a:defPPr>
            <a:lvl1pPr algn="ctr">
              <a:defRPr sz="4400">
                <a:ln w="0"/>
                <a:effectLst>
                  <a:outerShdw blurRad="38100" dist="19050" dir="2700000" algn="tl" rotWithShape="0">
                    <a:schemeClr val="dk1">
                      <a:alpha val="40000"/>
                    </a:schemeClr>
                  </a:outerShdw>
                </a:effectLst>
              </a:defRPr>
            </a:lvl1pPr>
          </a:lstStyle>
          <a:p>
            <a:r>
              <a:rPr lang="en-US" sz="3600" dirty="0"/>
              <a:t>Example</a:t>
            </a:r>
          </a:p>
        </p:txBody>
      </p:sp>
      <p:sp>
        <p:nvSpPr>
          <p:cNvPr id="6" name="TextBox 5">
            <a:extLst>
              <a:ext uri="{FF2B5EF4-FFF2-40B4-BE49-F238E27FC236}">
                <a16:creationId xmlns:a16="http://schemas.microsoft.com/office/drawing/2014/main" id="{CA8D94CE-3444-A82C-7C03-986E579FAFF2}"/>
              </a:ext>
            </a:extLst>
          </p:cNvPr>
          <p:cNvSpPr txBox="1"/>
          <p:nvPr/>
        </p:nvSpPr>
        <p:spPr>
          <a:xfrm>
            <a:off x="899500" y="4347839"/>
            <a:ext cx="7690318" cy="1323439"/>
          </a:xfrm>
          <a:prstGeom prst="rect">
            <a:avLst/>
          </a:prstGeom>
          <a:noFill/>
        </p:spPr>
        <p:txBody>
          <a:bodyPr wrap="square">
            <a:spAutoFit/>
          </a:bodyPr>
          <a:lstStyle/>
          <a:p>
            <a:r>
              <a:rPr lang="en-US" sz="3200" b="1" dirty="0" err="1"/>
              <a:t>Denormalize</a:t>
            </a:r>
            <a:r>
              <a:rPr lang="en-US" sz="3200" b="1" dirty="0"/>
              <a:t> your model</a:t>
            </a:r>
          </a:p>
          <a:p>
            <a:r>
              <a:rPr lang="en-US" sz="2400" dirty="0"/>
              <a:t>You can use Power Query to transform these tables into a single product table using the </a:t>
            </a:r>
            <a:r>
              <a:rPr lang="en-US" sz="2400" b="1" u="sng" dirty="0"/>
              <a:t>Merge</a:t>
            </a:r>
            <a:r>
              <a:rPr lang="en-US" sz="2400" dirty="0"/>
              <a:t> queries feature.</a:t>
            </a:r>
          </a:p>
        </p:txBody>
      </p:sp>
    </p:spTree>
    <p:extLst>
      <p:ext uri="{BB962C8B-B14F-4D97-AF65-F5344CB8AC3E}">
        <p14:creationId xmlns:p14="http://schemas.microsoft.com/office/powerpoint/2010/main" val="401511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67A4D-8C7B-D9BA-7313-95826661DADA}"/>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D7169340-7360-811C-9931-FFF0492AEBB7}"/>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EE275D"/>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8449CDAE-241E-0202-27A9-9D17FA66702B}"/>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2CE80F20-E556-28D6-EE18-6A94DC15F978}"/>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7E9D7FFB-E794-347C-16F5-17C962170907}"/>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4785C1B4-DE24-859B-00A0-B8429EE6BE64}"/>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9" name="TextBox 8">
            <a:extLst>
              <a:ext uri="{FF2B5EF4-FFF2-40B4-BE49-F238E27FC236}">
                <a16:creationId xmlns:a16="http://schemas.microsoft.com/office/drawing/2014/main" id="{E4690636-654D-68C4-D011-6FF1688F907A}"/>
              </a:ext>
            </a:extLst>
          </p:cNvPr>
          <p:cNvSpPr txBox="1"/>
          <p:nvPr/>
        </p:nvSpPr>
        <p:spPr>
          <a:xfrm rot="60000">
            <a:off x="1136466" y="2877748"/>
            <a:ext cx="668358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Cardinality and Granularity </a:t>
            </a:r>
          </a:p>
        </p:txBody>
      </p:sp>
    </p:spTree>
    <p:extLst>
      <p:ext uri="{BB962C8B-B14F-4D97-AF65-F5344CB8AC3E}">
        <p14:creationId xmlns:p14="http://schemas.microsoft.com/office/powerpoint/2010/main" val="355722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DBA6A-8657-9370-2924-4CDB6BC23DD8}"/>
              </a:ext>
            </a:extLst>
          </p:cNvPr>
          <p:cNvPicPr>
            <a:picLocks noChangeAspect="1"/>
          </p:cNvPicPr>
          <p:nvPr/>
        </p:nvPicPr>
        <p:blipFill>
          <a:blip r:embed="rId2"/>
          <a:stretch>
            <a:fillRect/>
          </a:stretch>
        </p:blipFill>
        <p:spPr>
          <a:xfrm>
            <a:off x="1162938" y="-1"/>
            <a:ext cx="11028796" cy="6226629"/>
          </a:xfrm>
          <a:prstGeom prst="rect">
            <a:avLst/>
          </a:prstGeom>
        </p:spPr>
      </p:pic>
    </p:spTree>
    <p:extLst>
      <p:ext uri="{BB962C8B-B14F-4D97-AF65-F5344CB8AC3E}">
        <p14:creationId xmlns:p14="http://schemas.microsoft.com/office/powerpoint/2010/main" val="375744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44347-8EC6-8530-8CF6-EAFF1CDF3E2A}"/>
              </a:ext>
            </a:extLst>
          </p:cNvPr>
          <p:cNvPicPr>
            <a:picLocks noChangeAspect="1"/>
          </p:cNvPicPr>
          <p:nvPr/>
        </p:nvPicPr>
        <p:blipFill>
          <a:blip r:embed="rId2"/>
          <a:stretch>
            <a:fillRect/>
          </a:stretch>
        </p:blipFill>
        <p:spPr>
          <a:xfrm>
            <a:off x="2278743" y="612030"/>
            <a:ext cx="7794171" cy="5244227"/>
          </a:xfrm>
          <a:prstGeom prst="rect">
            <a:avLst/>
          </a:prstGeom>
        </p:spPr>
      </p:pic>
    </p:spTree>
    <p:extLst>
      <p:ext uri="{BB962C8B-B14F-4D97-AF65-F5344CB8AC3E}">
        <p14:creationId xmlns:p14="http://schemas.microsoft.com/office/powerpoint/2010/main" val="405764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9B7B7-B767-F932-CC07-F37AD5B62580}"/>
              </a:ext>
            </a:extLst>
          </p:cNvPr>
          <p:cNvPicPr>
            <a:picLocks noChangeAspect="1"/>
          </p:cNvPicPr>
          <p:nvPr/>
        </p:nvPicPr>
        <p:blipFill>
          <a:blip r:embed="rId2"/>
          <a:stretch>
            <a:fillRect/>
          </a:stretch>
        </p:blipFill>
        <p:spPr>
          <a:xfrm>
            <a:off x="1117601" y="201008"/>
            <a:ext cx="10252304" cy="5664697"/>
          </a:xfrm>
          <a:prstGeom prst="rect">
            <a:avLst/>
          </a:prstGeom>
        </p:spPr>
      </p:pic>
    </p:spTree>
    <p:extLst>
      <p:ext uri="{BB962C8B-B14F-4D97-AF65-F5344CB8AC3E}">
        <p14:creationId xmlns:p14="http://schemas.microsoft.com/office/powerpoint/2010/main" val="36041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C230D67-8B0E-F4BB-7785-2695C18F5431}"/>
              </a:ext>
            </a:extLst>
          </p:cNvPr>
          <p:cNvGrpSpPr/>
          <p:nvPr/>
        </p:nvGrpSpPr>
        <p:grpSpPr>
          <a:xfrm>
            <a:off x="568147" y="1105785"/>
            <a:ext cx="5801535" cy="4281171"/>
            <a:chOff x="568147" y="1105785"/>
            <a:chExt cx="5801535" cy="4281171"/>
          </a:xfrm>
        </p:grpSpPr>
        <p:pic>
          <p:nvPicPr>
            <p:cNvPr id="3" name="Picture 2">
              <a:extLst>
                <a:ext uri="{FF2B5EF4-FFF2-40B4-BE49-F238E27FC236}">
                  <a16:creationId xmlns:a16="http://schemas.microsoft.com/office/drawing/2014/main" id="{354F9DE2-4127-ACF0-95BC-C7343794C441}"/>
                </a:ext>
              </a:extLst>
            </p:cNvPr>
            <p:cNvPicPr>
              <a:picLocks noChangeAspect="1"/>
            </p:cNvPicPr>
            <p:nvPr/>
          </p:nvPicPr>
          <p:blipFill>
            <a:blip r:embed="rId2"/>
            <a:stretch>
              <a:fillRect/>
            </a:stretch>
          </p:blipFill>
          <p:spPr>
            <a:xfrm>
              <a:off x="568147" y="1105785"/>
              <a:ext cx="5801535" cy="3572374"/>
            </a:xfrm>
            <a:prstGeom prst="rect">
              <a:avLst/>
            </a:prstGeom>
          </p:spPr>
        </p:pic>
        <p:sp>
          <p:nvSpPr>
            <p:cNvPr id="6" name="Rectangle 5">
              <a:extLst>
                <a:ext uri="{FF2B5EF4-FFF2-40B4-BE49-F238E27FC236}">
                  <a16:creationId xmlns:a16="http://schemas.microsoft.com/office/drawing/2014/main" id="{428C11AC-6A62-6F90-6664-E808136ECF91}"/>
                </a:ext>
              </a:extLst>
            </p:cNvPr>
            <p:cNvSpPr/>
            <p:nvPr/>
          </p:nvSpPr>
          <p:spPr>
            <a:xfrm>
              <a:off x="1267359" y="4463626"/>
              <a:ext cx="9012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PK</a:t>
              </a:r>
            </a:p>
          </p:txBody>
        </p:sp>
        <p:sp>
          <p:nvSpPr>
            <p:cNvPr id="8" name="Rectangle 7">
              <a:extLst>
                <a:ext uri="{FF2B5EF4-FFF2-40B4-BE49-F238E27FC236}">
                  <a16:creationId xmlns:a16="http://schemas.microsoft.com/office/drawing/2014/main" id="{AFF5542C-F123-C4C3-2078-00EB525A59CA}"/>
                </a:ext>
              </a:extLst>
            </p:cNvPr>
            <p:cNvSpPr/>
            <p:nvPr/>
          </p:nvSpPr>
          <p:spPr>
            <a:xfrm>
              <a:off x="955964" y="1105785"/>
              <a:ext cx="1579418" cy="3258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8A2F505-C447-114B-CAD0-C6A6C5D56BA5}"/>
              </a:ext>
            </a:extLst>
          </p:cNvPr>
          <p:cNvGrpSpPr/>
          <p:nvPr/>
        </p:nvGrpSpPr>
        <p:grpSpPr>
          <a:xfrm>
            <a:off x="6369682" y="1196481"/>
            <a:ext cx="5792008" cy="4190475"/>
            <a:chOff x="6369682" y="1196481"/>
            <a:chExt cx="5792008" cy="4190475"/>
          </a:xfrm>
        </p:grpSpPr>
        <p:pic>
          <p:nvPicPr>
            <p:cNvPr id="5" name="Picture 4">
              <a:extLst>
                <a:ext uri="{FF2B5EF4-FFF2-40B4-BE49-F238E27FC236}">
                  <a16:creationId xmlns:a16="http://schemas.microsoft.com/office/drawing/2014/main" id="{0BF0CE0F-5CB3-2DE5-610A-6601607BCFDC}"/>
                </a:ext>
              </a:extLst>
            </p:cNvPr>
            <p:cNvPicPr>
              <a:picLocks noChangeAspect="1"/>
            </p:cNvPicPr>
            <p:nvPr/>
          </p:nvPicPr>
          <p:blipFill>
            <a:blip r:embed="rId3"/>
            <a:stretch>
              <a:fillRect/>
            </a:stretch>
          </p:blipFill>
          <p:spPr>
            <a:xfrm>
              <a:off x="6369682" y="1196481"/>
              <a:ext cx="5792008" cy="3077004"/>
            </a:xfrm>
            <a:prstGeom prst="rect">
              <a:avLst/>
            </a:prstGeom>
          </p:spPr>
        </p:pic>
        <p:sp>
          <p:nvSpPr>
            <p:cNvPr id="7" name="Rectangle 6">
              <a:extLst>
                <a:ext uri="{FF2B5EF4-FFF2-40B4-BE49-F238E27FC236}">
                  <a16:creationId xmlns:a16="http://schemas.microsoft.com/office/drawing/2014/main" id="{5209AF5C-A3D9-C289-ED3F-9C7FE2FDE5C1}"/>
                </a:ext>
              </a:extLst>
            </p:cNvPr>
            <p:cNvSpPr/>
            <p:nvPr/>
          </p:nvSpPr>
          <p:spPr>
            <a:xfrm>
              <a:off x="6618289" y="4463626"/>
              <a:ext cx="9012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PK</a:t>
              </a:r>
            </a:p>
          </p:txBody>
        </p:sp>
        <p:sp>
          <p:nvSpPr>
            <p:cNvPr id="9" name="Rectangle 8">
              <a:extLst>
                <a:ext uri="{FF2B5EF4-FFF2-40B4-BE49-F238E27FC236}">
                  <a16:creationId xmlns:a16="http://schemas.microsoft.com/office/drawing/2014/main" id="{C70EA53C-31E3-CCFB-3A68-576D605F3BBB}"/>
                </a:ext>
              </a:extLst>
            </p:cNvPr>
            <p:cNvSpPr/>
            <p:nvPr/>
          </p:nvSpPr>
          <p:spPr>
            <a:xfrm>
              <a:off x="6369682" y="1196481"/>
              <a:ext cx="1579418" cy="32583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327513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79351-900C-BEA2-36D3-5DB121837D63}"/>
              </a:ext>
            </a:extLst>
          </p:cNvPr>
          <p:cNvPicPr>
            <a:picLocks noChangeAspect="1"/>
          </p:cNvPicPr>
          <p:nvPr/>
        </p:nvPicPr>
        <p:blipFill>
          <a:blip r:embed="rId2"/>
          <a:stretch>
            <a:fillRect/>
          </a:stretch>
        </p:blipFill>
        <p:spPr>
          <a:xfrm>
            <a:off x="1547446" y="411282"/>
            <a:ext cx="8342141" cy="5511097"/>
          </a:xfrm>
          <a:prstGeom prst="rect">
            <a:avLst/>
          </a:prstGeom>
        </p:spPr>
      </p:pic>
    </p:spTree>
    <p:extLst>
      <p:ext uri="{BB962C8B-B14F-4D97-AF65-F5344CB8AC3E}">
        <p14:creationId xmlns:p14="http://schemas.microsoft.com/office/powerpoint/2010/main" val="30076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9B1EE-D579-C9C4-9298-D7B02C5DA5E7}"/>
              </a:ext>
            </a:extLst>
          </p:cNvPr>
          <p:cNvPicPr>
            <a:picLocks noChangeAspect="1"/>
          </p:cNvPicPr>
          <p:nvPr/>
        </p:nvPicPr>
        <p:blipFill>
          <a:blip r:embed="rId2"/>
          <a:stretch>
            <a:fillRect/>
          </a:stretch>
        </p:blipFill>
        <p:spPr>
          <a:xfrm>
            <a:off x="535346" y="662498"/>
            <a:ext cx="10873551" cy="5340123"/>
          </a:xfrm>
          <a:prstGeom prst="rect">
            <a:avLst/>
          </a:prstGeom>
        </p:spPr>
      </p:pic>
    </p:spTree>
    <p:extLst>
      <p:ext uri="{BB962C8B-B14F-4D97-AF65-F5344CB8AC3E}">
        <p14:creationId xmlns:p14="http://schemas.microsoft.com/office/powerpoint/2010/main" val="1656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 relationship">
            <a:extLst>
              <a:ext uri="{FF2B5EF4-FFF2-40B4-BE49-F238E27FC236}">
                <a16:creationId xmlns:a16="http://schemas.microsoft.com/office/drawing/2014/main" id="{1FA36BD3-EFFE-CB8D-DC86-CC9D089BE2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8249" y="724185"/>
            <a:ext cx="8850702" cy="4798228"/>
          </a:xfrm>
          <a:prstGeom prst="rect">
            <a:avLst/>
          </a:prstGeom>
          <a:noFill/>
          <a:ln>
            <a:noFill/>
          </a:ln>
        </p:spPr>
      </p:pic>
    </p:spTree>
    <p:extLst>
      <p:ext uri="{BB962C8B-B14F-4D97-AF65-F5344CB8AC3E}">
        <p14:creationId xmlns:p14="http://schemas.microsoft.com/office/powerpoint/2010/main" val="236275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8E5398-FD01-A600-0106-53FC1C1EACFB}"/>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15772FD8-0B18-BC6B-F719-772EFB9AB781}"/>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3569C7E-369A-D6A3-24C4-445B040E6193}"/>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8B85ED38-C354-0EDF-FF48-9D346EF7D321}"/>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0B0E3D2-79CB-EE9B-BAF9-DF79789A9D40}"/>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Cross-Filtering Direction</a:t>
              </a:r>
            </a:p>
          </p:txBody>
        </p:sp>
      </p:grpSp>
      <p:sp>
        <p:nvSpPr>
          <p:cNvPr id="8" name="TextBox 7">
            <a:extLst>
              <a:ext uri="{FF2B5EF4-FFF2-40B4-BE49-F238E27FC236}">
                <a16:creationId xmlns:a16="http://schemas.microsoft.com/office/drawing/2014/main" id="{659E39D7-D93A-20A2-0789-CDDCE13E2BFC}"/>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14" name="Group 13">
            <a:extLst>
              <a:ext uri="{FF2B5EF4-FFF2-40B4-BE49-F238E27FC236}">
                <a16:creationId xmlns:a16="http://schemas.microsoft.com/office/drawing/2014/main" id="{659AFF70-4843-FC17-0833-C475D62A55D8}"/>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1AC33448-EF58-E0A5-58E7-C8E7FBB04C73}"/>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435176FB-93CC-090F-F0F0-C53ECB1E7BA0}"/>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6107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F1F49-4682-61B0-7681-F7A1AA5F648E}"/>
              </a:ext>
            </a:extLst>
          </p:cNvPr>
          <p:cNvPicPr>
            <a:picLocks noChangeAspect="1"/>
          </p:cNvPicPr>
          <p:nvPr/>
        </p:nvPicPr>
        <p:blipFill>
          <a:blip r:embed="rId2"/>
          <a:stretch>
            <a:fillRect/>
          </a:stretch>
        </p:blipFill>
        <p:spPr>
          <a:xfrm>
            <a:off x="1744394" y="117286"/>
            <a:ext cx="8328074" cy="6021128"/>
          </a:xfrm>
          <a:prstGeom prst="rect">
            <a:avLst/>
          </a:prstGeom>
        </p:spPr>
      </p:pic>
    </p:spTree>
    <p:extLst>
      <p:ext uri="{BB962C8B-B14F-4D97-AF65-F5344CB8AC3E}">
        <p14:creationId xmlns:p14="http://schemas.microsoft.com/office/powerpoint/2010/main" val="305598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199C8-4AFB-A639-ED24-AFCE74B328E0}"/>
              </a:ext>
            </a:extLst>
          </p:cNvPr>
          <p:cNvPicPr>
            <a:picLocks noChangeAspect="1"/>
          </p:cNvPicPr>
          <p:nvPr/>
        </p:nvPicPr>
        <p:blipFill>
          <a:blip r:embed="rId2"/>
          <a:stretch>
            <a:fillRect/>
          </a:stretch>
        </p:blipFill>
        <p:spPr>
          <a:xfrm>
            <a:off x="1577600" y="245231"/>
            <a:ext cx="8311988" cy="5809171"/>
          </a:xfrm>
          <a:prstGeom prst="rect">
            <a:avLst/>
          </a:prstGeom>
        </p:spPr>
      </p:pic>
    </p:spTree>
    <p:extLst>
      <p:ext uri="{BB962C8B-B14F-4D97-AF65-F5344CB8AC3E}">
        <p14:creationId xmlns:p14="http://schemas.microsoft.com/office/powerpoint/2010/main" val="205691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C123C-87A1-52D0-7436-038003B7F2CD}"/>
              </a:ext>
            </a:extLst>
          </p:cNvPr>
          <p:cNvPicPr>
            <a:picLocks noChangeAspect="1"/>
          </p:cNvPicPr>
          <p:nvPr/>
        </p:nvPicPr>
        <p:blipFill>
          <a:blip r:embed="rId2"/>
          <a:stretch>
            <a:fillRect/>
          </a:stretch>
        </p:blipFill>
        <p:spPr>
          <a:xfrm>
            <a:off x="691397" y="404073"/>
            <a:ext cx="10983064" cy="5377749"/>
          </a:xfrm>
          <a:prstGeom prst="rect">
            <a:avLst/>
          </a:prstGeom>
        </p:spPr>
      </p:pic>
    </p:spTree>
    <p:extLst>
      <p:ext uri="{BB962C8B-B14F-4D97-AF65-F5344CB8AC3E}">
        <p14:creationId xmlns:p14="http://schemas.microsoft.com/office/powerpoint/2010/main" val="41710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F02F7-651F-FD93-3640-8EDA5D1736A1}"/>
              </a:ext>
            </a:extLst>
          </p:cNvPr>
          <p:cNvPicPr>
            <a:picLocks noChangeAspect="1"/>
          </p:cNvPicPr>
          <p:nvPr/>
        </p:nvPicPr>
        <p:blipFill>
          <a:blip r:embed="rId2"/>
          <a:stretch>
            <a:fillRect/>
          </a:stretch>
        </p:blipFill>
        <p:spPr>
          <a:xfrm>
            <a:off x="1280160" y="0"/>
            <a:ext cx="10911840" cy="6200392"/>
          </a:xfrm>
          <a:prstGeom prst="rect">
            <a:avLst/>
          </a:prstGeom>
        </p:spPr>
      </p:pic>
    </p:spTree>
    <p:extLst>
      <p:ext uri="{BB962C8B-B14F-4D97-AF65-F5344CB8AC3E}">
        <p14:creationId xmlns:p14="http://schemas.microsoft.com/office/powerpoint/2010/main" val="99234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51279-6533-EAAA-0FF7-ED3CCA063203}"/>
              </a:ext>
            </a:extLst>
          </p:cNvPr>
          <p:cNvPicPr>
            <a:picLocks noChangeAspect="1"/>
          </p:cNvPicPr>
          <p:nvPr/>
        </p:nvPicPr>
        <p:blipFill>
          <a:blip r:embed="rId2"/>
          <a:stretch>
            <a:fillRect/>
          </a:stretch>
        </p:blipFill>
        <p:spPr>
          <a:xfrm>
            <a:off x="1252025" y="0"/>
            <a:ext cx="10939975" cy="6189022"/>
          </a:xfrm>
          <a:prstGeom prst="rect">
            <a:avLst/>
          </a:prstGeom>
        </p:spPr>
      </p:pic>
      <p:sp>
        <p:nvSpPr>
          <p:cNvPr id="5" name="TextBox 4">
            <a:extLst>
              <a:ext uri="{FF2B5EF4-FFF2-40B4-BE49-F238E27FC236}">
                <a16:creationId xmlns:a16="http://schemas.microsoft.com/office/drawing/2014/main" id="{CEA249F1-1EA1-9F1F-1C4F-34601B1C16E8}"/>
              </a:ext>
            </a:extLst>
          </p:cNvPr>
          <p:cNvSpPr txBox="1"/>
          <p:nvPr/>
        </p:nvSpPr>
        <p:spPr>
          <a:xfrm>
            <a:off x="626012" y="4916823"/>
            <a:ext cx="6096000" cy="1055417"/>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For example, geographical sales of products can be captured as a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continent</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country</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state</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city</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all the way down to individual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stores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lang="en-US" dirty="0">
              <a:effectLst/>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295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67C9F-0153-172A-1C1A-59C8C5E1D059}"/>
              </a:ext>
            </a:extLst>
          </p:cNvPr>
          <p:cNvPicPr>
            <a:picLocks noChangeAspect="1"/>
          </p:cNvPicPr>
          <p:nvPr/>
        </p:nvPicPr>
        <p:blipFill>
          <a:blip r:embed="rId2"/>
          <a:stretch>
            <a:fillRect/>
          </a:stretch>
        </p:blipFill>
        <p:spPr>
          <a:xfrm>
            <a:off x="1130327" y="0"/>
            <a:ext cx="11061674" cy="6189785"/>
          </a:xfrm>
          <a:prstGeom prst="rect">
            <a:avLst/>
          </a:prstGeom>
        </p:spPr>
      </p:pic>
      <p:sp>
        <p:nvSpPr>
          <p:cNvPr id="7" name="TextBox 6">
            <a:extLst>
              <a:ext uri="{FF2B5EF4-FFF2-40B4-BE49-F238E27FC236}">
                <a16:creationId xmlns:a16="http://schemas.microsoft.com/office/drawing/2014/main" id="{54C96390-012D-8AB7-2BD5-34EDF0B88B4D}"/>
              </a:ext>
            </a:extLst>
          </p:cNvPr>
          <p:cNvSpPr txBox="1"/>
          <p:nvPr/>
        </p:nvSpPr>
        <p:spPr>
          <a:xfrm>
            <a:off x="797817" y="4879263"/>
            <a:ext cx="6096000" cy="1015663"/>
          </a:xfrm>
          <a:prstGeom prst="rect">
            <a:avLst/>
          </a:prstGeom>
          <a:noFill/>
        </p:spPr>
        <p:txBody>
          <a:bodyPr wrap="square">
            <a:spAutoFit/>
          </a:bodyPr>
          <a:lstStyle/>
          <a:p>
            <a:r>
              <a:rPr lang="en-US" sz="2000" dirty="0">
                <a:solidFill>
                  <a:srgbClr val="333333"/>
                </a:solidFill>
                <a:effectLst/>
                <a:latin typeface="Arial" panose="020B0604020202020204" pitchFamily="34" charset="0"/>
                <a:ea typeface="Times New Roman" panose="02020603050405020304" pitchFamily="18" charset="0"/>
              </a:rPr>
              <a:t>An example of this is </a:t>
            </a:r>
            <a:r>
              <a:rPr lang="en-US" sz="2000" b="1" dirty="0">
                <a:solidFill>
                  <a:srgbClr val="333333"/>
                </a:solidFill>
                <a:effectLst/>
                <a:latin typeface="Arial" panose="020B0604020202020204" pitchFamily="34" charset="0"/>
                <a:ea typeface="Times New Roman" panose="02020603050405020304" pitchFamily="18" charset="0"/>
              </a:rPr>
              <a:t>monthly sales of a product category</a:t>
            </a:r>
            <a:r>
              <a:rPr lang="en-US" sz="2000" dirty="0">
                <a:solidFill>
                  <a:srgbClr val="333333"/>
                </a:solidFill>
                <a:effectLst/>
                <a:latin typeface="Arial" panose="020B0604020202020204" pitchFamily="34" charset="0"/>
                <a:ea typeface="Times New Roman" panose="02020603050405020304" pitchFamily="18" charset="0"/>
              </a:rPr>
              <a:t>. The sales data is summarized at the category level, but only on a monthly basis</a:t>
            </a:r>
            <a:endParaRPr lang="en-US" sz="2000" dirty="0"/>
          </a:p>
        </p:txBody>
      </p:sp>
    </p:spTree>
    <p:extLst>
      <p:ext uri="{BB962C8B-B14F-4D97-AF65-F5344CB8AC3E}">
        <p14:creationId xmlns:p14="http://schemas.microsoft.com/office/powerpoint/2010/main" val="78110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FE0DAE4-54E6-2843-F649-0F1C46E5B92F}"/>
              </a:ext>
            </a:extLst>
          </p:cNvPr>
          <p:cNvGrpSpPr/>
          <p:nvPr/>
        </p:nvGrpSpPr>
        <p:grpSpPr>
          <a:xfrm>
            <a:off x="589824" y="358398"/>
            <a:ext cx="10702866" cy="5818038"/>
            <a:chOff x="589824" y="358398"/>
            <a:chExt cx="10702866" cy="5818038"/>
          </a:xfrm>
        </p:grpSpPr>
        <p:pic>
          <p:nvPicPr>
            <p:cNvPr id="3" name="Picture 2">
              <a:extLst>
                <a:ext uri="{FF2B5EF4-FFF2-40B4-BE49-F238E27FC236}">
                  <a16:creationId xmlns:a16="http://schemas.microsoft.com/office/drawing/2014/main" id="{91AA7B5E-278B-E0F7-60FB-C23D7A86B4FE}"/>
                </a:ext>
              </a:extLst>
            </p:cNvPr>
            <p:cNvPicPr>
              <a:picLocks noChangeAspect="1"/>
            </p:cNvPicPr>
            <p:nvPr/>
          </p:nvPicPr>
          <p:blipFill>
            <a:blip r:embed="rId2"/>
            <a:stretch>
              <a:fillRect/>
            </a:stretch>
          </p:blipFill>
          <p:spPr>
            <a:xfrm>
              <a:off x="899310" y="460610"/>
              <a:ext cx="10086173" cy="5715826"/>
            </a:xfrm>
            <a:prstGeom prst="rect">
              <a:avLst/>
            </a:prstGeom>
          </p:spPr>
        </p:pic>
        <p:sp>
          <p:nvSpPr>
            <p:cNvPr id="5" name="TextBox 4">
              <a:extLst>
                <a:ext uri="{FF2B5EF4-FFF2-40B4-BE49-F238E27FC236}">
                  <a16:creationId xmlns:a16="http://schemas.microsoft.com/office/drawing/2014/main" id="{DAF53E11-CE97-B230-5064-8FA46452FDF6}"/>
                </a:ext>
              </a:extLst>
            </p:cNvPr>
            <p:cNvSpPr txBox="1"/>
            <p:nvPr/>
          </p:nvSpPr>
          <p:spPr>
            <a:xfrm>
              <a:off x="589824" y="358398"/>
              <a:ext cx="10702866"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Be careful when judging the required level of granularity</a:t>
              </a:r>
            </a:p>
          </p:txBody>
        </p:sp>
      </p:grpSp>
    </p:spTree>
    <p:extLst>
      <p:ext uri="{BB962C8B-B14F-4D97-AF65-F5344CB8AC3E}">
        <p14:creationId xmlns:p14="http://schemas.microsoft.com/office/powerpoint/2010/main" val="35507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9E187-36B7-52B5-CA96-FA6B068CF68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D1E5237-93CC-A20C-A16C-0C7DF9C32ED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3119BA97-1691-21EA-2049-6AC7F9957CA5}"/>
              </a:ext>
            </a:extLst>
          </p:cNvPr>
          <p:cNvSpPr txBox="1"/>
          <p:nvPr/>
        </p:nvSpPr>
        <p:spPr>
          <a:xfrm>
            <a:off x="994553" y="1133727"/>
            <a:ext cx="10202893" cy="265944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You are working on two tables where each record in a column of </a:t>
            </a:r>
            <a:r>
              <a:rPr lang="en-US" b="1" dirty="0">
                <a:effectLst/>
                <a:latin typeface="unset"/>
                <a:ea typeface="Calibri" panose="020F0502020204030204" pitchFamily="34" charset="0"/>
                <a:cs typeface="Arial" panose="020B0604020202020204" pitchFamily="34" charset="0"/>
              </a:rPr>
              <a:t>Table A</a:t>
            </a:r>
            <a:r>
              <a:rPr lang="en-US" dirty="0">
                <a:effectLst/>
                <a:latin typeface="Arial" panose="020B0604020202020204" pitchFamily="34" charset="0"/>
                <a:ea typeface="Calibri" panose="020F0502020204030204" pitchFamily="34" charset="0"/>
                <a:cs typeface="Arial" panose="020B0604020202020204" pitchFamily="34" charset="0"/>
              </a:rPr>
              <a:t> corresponds to multiple records in a column of </a:t>
            </a:r>
            <a:r>
              <a:rPr lang="en-US" b="1" dirty="0">
                <a:effectLst/>
                <a:latin typeface="unset"/>
                <a:ea typeface="Calibri" panose="020F0502020204030204" pitchFamily="34" charset="0"/>
                <a:cs typeface="Arial" panose="020B0604020202020204" pitchFamily="34" charset="0"/>
              </a:rPr>
              <a:t>Table B</a:t>
            </a:r>
            <a:r>
              <a:rPr lang="en-US" dirty="0">
                <a:effectLst/>
                <a:latin typeface="Arial" panose="020B0604020202020204" pitchFamily="34" charset="0"/>
                <a:ea typeface="Calibri" panose="020F0502020204030204" pitchFamily="34" charset="0"/>
                <a:cs typeface="Arial" panose="020B0604020202020204" pitchFamily="34" charset="0"/>
              </a:rPr>
              <a:t>, but not vice versa. What kind of relationship, or cardinality, is this an example of?</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one-to-one relationship.</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many-to-many relationship.</a:t>
            </a:r>
          </a:p>
          <a:p>
            <a:pPr marL="1371600" lvl="2"/>
            <a:r>
              <a:rPr lang="en-US" dirty="0">
                <a:effectLst/>
                <a:latin typeface="Verdana" panose="020B0604030504040204" pitchFamily="34" charset="0"/>
                <a:ea typeface="Calibri" panose="020F0502020204030204" pitchFamily="34" charset="0"/>
                <a:cs typeface="Arial" panose="020B0604020202020204" pitchFamily="34" charset="0"/>
              </a:rPr>
              <a:t>A one-to-many relationship</a:t>
            </a:r>
            <a:r>
              <a:rPr lang="en-US" sz="3200" dirty="0">
                <a:effectLst/>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27535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F0A5C-FE75-399C-B578-F5361C9393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952F264-D050-E4D0-A008-CEBE658BF05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D71FFC3F-4A94-9059-53A5-3B88AC4BA97E}"/>
              </a:ext>
            </a:extLst>
          </p:cNvPr>
          <p:cNvSpPr txBox="1"/>
          <p:nvPr/>
        </p:nvSpPr>
        <p:spPr>
          <a:xfrm>
            <a:off x="994553" y="1133727"/>
            <a:ext cx="10202893" cy="265944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You are working on two tables where each record in a column of </a:t>
            </a:r>
            <a:r>
              <a:rPr lang="en-US" b="1" dirty="0">
                <a:effectLst/>
                <a:latin typeface="unset"/>
                <a:ea typeface="Calibri" panose="020F0502020204030204" pitchFamily="34" charset="0"/>
                <a:cs typeface="Arial" panose="020B0604020202020204" pitchFamily="34" charset="0"/>
              </a:rPr>
              <a:t>Table A</a:t>
            </a:r>
            <a:r>
              <a:rPr lang="en-US" dirty="0">
                <a:effectLst/>
                <a:latin typeface="Arial" panose="020B0604020202020204" pitchFamily="34" charset="0"/>
                <a:ea typeface="Calibri" panose="020F0502020204030204" pitchFamily="34" charset="0"/>
                <a:cs typeface="Arial" panose="020B0604020202020204" pitchFamily="34" charset="0"/>
              </a:rPr>
              <a:t> corresponds to multiple records in a column of </a:t>
            </a:r>
            <a:r>
              <a:rPr lang="en-US" b="1" dirty="0">
                <a:effectLst/>
                <a:latin typeface="unset"/>
                <a:ea typeface="Calibri" panose="020F0502020204030204" pitchFamily="34" charset="0"/>
                <a:cs typeface="Arial" panose="020B0604020202020204" pitchFamily="34" charset="0"/>
              </a:rPr>
              <a:t>Table B</a:t>
            </a:r>
            <a:r>
              <a:rPr lang="en-US" dirty="0">
                <a:effectLst/>
                <a:latin typeface="Arial" panose="020B0604020202020204" pitchFamily="34" charset="0"/>
                <a:ea typeface="Calibri" panose="020F0502020204030204" pitchFamily="34" charset="0"/>
                <a:cs typeface="Arial" panose="020B0604020202020204" pitchFamily="34" charset="0"/>
              </a:rPr>
              <a:t>, but not vice versa. What kind of relationship, or cardinality, is this an example of?</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one-to-one relationship.</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A many-to-many relationship.</a:t>
            </a:r>
          </a:p>
          <a:p>
            <a:pPr marL="1371600" lvl="2"/>
            <a:r>
              <a:rPr lang="en-US" dirty="0">
                <a:effectLst/>
                <a:highlight>
                  <a:srgbClr val="00FF00"/>
                </a:highlight>
                <a:latin typeface="Verdana" panose="020B0604030504040204" pitchFamily="34" charset="0"/>
                <a:ea typeface="Calibri" panose="020F0502020204030204" pitchFamily="34" charset="0"/>
                <a:cs typeface="Arial" panose="020B0604020202020204" pitchFamily="34" charset="0"/>
              </a:rPr>
              <a:t>A one-to-many relationship</a:t>
            </a:r>
            <a:r>
              <a:rPr lang="en-US" sz="3200" dirty="0">
                <a:effectLst/>
                <a:latin typeface="Arial" panose="020B0604020202020204" pitchFamily="34" charset="0"/>
                <a:ea typeface="Calibri" panose="020F050202020403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D1E220D0-D4D6-769C-9E10-E3548E7A343D}"/>
              </a:ext>
            </a:extLst>
          </p:cNvPr>
          <p:cNvPicPr>
            <a:picLocks noChangeAspect="1"/>
          </p:cNvPicPr>
          <p:nvPr/>
        </p:nvPicPr>
        <p:blipFill>
          <a:blip r:embed="rId2"/>
          <a:stretch>
            <a:fillRect/>
          </a:stretch>
        </p:blipFill>
        <p:spPr>
          <a:xfrm>
            <a:off x="1986219" y="4568984"/>
            <a:ext cx="7197404" cy="512575"/>
          </a:xfrm>
          <a:prstGeom prst="rect">
            <a:avLst/>
          </a:prstGeom>
        </p:spPr>
      </p:pic>
    </p:spTree>
    <p:extLst>
      <p:ext uri="{BB962C8B-B14F-4D97-AF65-F5344CB8AC3E}">
        <p14:creationId xmlns:p14="http://schemas.microsoft.com/office/powerpoint/2010/main" val="15551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8BD9-441B-47FE-49FE-776427C97170}"/>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61A89B74-A042-CB1C-4272-B3BE63C15A05}"/>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64276C"/>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6B6EC3D-30A9-977D-5CF1-D3BA3D28E98A}"/>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E5809453-E25D-0C76-902F-C0C169BB273F}"/>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DBEFF17-0052-6B37-0AD8-C5B808629FE7}"/>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721DA12-6EBC-30F7-5D92-4DE1348355B8}"/>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9" name="TextBox 8">
            <a:extLst>
              <a:ext uri="{FF2B5EF4-FFF2-40B4-BE49-F238E27FC236}">
                <a16:creationId xmlns:a16="http://schemas.microsoft.com/office/drawing/2014/main" id="{374F6E9C-2AF7-CA56-4D4E-401A3A2FF61B}"/>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Model Relationship</a:t>
            </a:r>
          </a:p>
        </p:txBody>
      </p:sp>
    </p:spTree>
    <p:extLst>
      <p:ext uri="{BB962C8B-B14F-4D97-AF65-F5344CB8AC3E}">
        <p14:creationId xmlns:p14="http://schemas.microsoft.com/office/powerpoint/2010/main" val="19367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Fact and Dimension Tables</a:t>
            </a: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65316-AE06-B607-AE80-3A6D1C283EE0}"/>
              </a:ext>
            </a:extLst>
          </p:cNvPr>
          <p:cNvSpPr txBox="1"/>
          <p:nvPr/>
        </p:nvSpPr>
        <p:spPr>
          <a:xfrm>
            <a:off x="951309" y="319980"/>
            <a:ext cx="6473632"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Creating relationships in Power BI</a:t>
            </a:r>
          </a:p>
        </p:txBody>
      </p:sp>
      <p:sp>
        <p:nvSpPr>
          <p:cNvPr id="5" name="TextBox 4">
            <a:extLst>
              <a:ext uri="{FF2B5EF4-FFF2-40B4-BE49-F238E27FC236}">
                <a16:creationId xmlns:a16="http://schemas.microsoft.com/office/drawing/2014/main" id="{B96DDACC-3EB6-6017-D8EC-3EE469FDACD6}"/>
              </a:ext>
            </a:extLst>
          </p:cNvPr>
          <p:cNvSpPr txBox="1"/>
          <p:nvPr/>
        </p:nvSpPr>
        <p:spPr>
          <a:xfrm>
            <a:off x="696583" y="5231839"/>
            <a:ext cx="3491542" cy="362472"/>
          </a:xfrm>
          <a:prstGeom prst="rect">
            <a:avLst/>
          </a:prstGeom>
          <a:noFill/>
        </p:spPr>
        <p:txBody>
          <a:bodyPr wrap="square">
            <a:spAutoFit/>
          </a:bodyPr>
          <a:lstStyle/>
          <a:p>
            <a:pPr marL="0" marR="0">
              <a:lnSpc>
                <a:spcPct val="107000"/>
              </a:lnSpc>
              <a:spcBef>
                <a:spcPts val="200"/>
              </a:spcBef>
              <a:spcAft>
                <a:spcPts val="0"/>
              </a:spcAft>
            </a:pPr>
            <a:r>
              <a:rPr lang="en-US"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Autodetect relationships </a:t>
            </a:r>
          </a:p>
        </p:txBody>
      </p:sp>
      <p:pic>
        <p:nvPicPr>
          <p:cNvPr id="1026" name="Picture 2" descr="Create and manage relationships in Power BI Desktop - Power BI | Microsoft  Learn">
            <a:extLst>
              <a:ext uri="{FF2B5EF4-FFF2-40B4-BE49-F238E27FC236}">
                <a16:creationId xmlns:a16="http://schemas.microsoft.com/office/drawing/2014/main" id="{E9259D8B-CBFF-3D61-193D-A35F21B6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679" y="1551856"/>
            <a:ext cx="7749038" cy="328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4463B-93FA-F392-FE00-FF5792445C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0F5687-ACCC-271C-7B63-43F915A138AB}"/>
              </a:ext>
            </a:extLst>
          </p:cNvPr>
          <p:cNvSpPr txBox="1"/>
          <p:nvPr/>
        </p:nvSpPr>
        <p:spPr>
          <a:xfrm>
            <a:off x="951309" y="319980"/>
            <a:ext cx="6473632"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Creating relationships in Power BI</a:t>
            </a:r>
          </a:p>
        </p:txBody>
      </p:sp>
      <p:sp>
        <p:nvSpPr>
          <p:cNvPr id="4" name="TextBox 3">
            <a:extLst>
              <a:ext uri="{FF2B5EF4-FFF2-40B4-BE49-F238E27FC236}">
                <a16:creationId xmlns:a16="http://schemas.microsoft.com/office/drawing/2014/main" id="{A31580DB-0855-006F-E93C-FB689E7B13A5}"/>
              </a:ext>
            </a:extLst>
          </p:cNvPr>
          <p:cNvSpPr txBox="1"/>
          <p:nvPr/>
        </p:nvSpPr>
        <p:spPr>
          <a:xfrm>
            <a:off x="580127" y="5542390"/>
            <a:ext cx="6094562" cy="362472"/>
          </a:xfrm>
          <a:prstGeom prst="rect">
            <a:avLst/>
          </a:prstGeom>
          <a:noFill/>
        </p:spPr>
        <p:txBody>
          <a:bodyPr wrap="square">
            <a:spAutoFit/>
          </a:bodyPr>
          <a:lstStyle/>
          <a:p>
            <a:pPr marL="0" marR="0">
              <a:lnSpc>
                <a:spcPct val="107000"/>
              </a:lnSpc>
              <a:spcBef>
                <a:spcPts val="200"/>
              </a:spcBef>
              <a:spcAft>
                <a:spcPts val="0"/>
              </a:spcAft>
            </a:pPr>
            <a:r>
              <a:rPr lang="en-US"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Manually create relationships</a:t>
            </a:r>
          </a:p>
        </p:txBody>
      </p:sp>
      <p:grpSp>
        <p:nvGrpSpPr>
          <p:cNvPr id="8" name="Group 7">
            <a:extLst>
              <a:ext uri="{FF2B5EF4-FFF2-40B4-BE49-F238E27FC236}">
                <a16:creationId xmlns:a16="http://schemas.microsoft.com/office/drawing/2014/main" id="{F9C58CEA-D390-CF82-CBE4-919C5DAF0BBC}"/>
              </a:ext>
            </a:extLst>
          </p:cNvPr>
          <p:cNvGrpSpPr/>
          <p:nvPr/>
        </p:nvGrpSpPr>
        <p:grpSpPr>
          <a:xfrm>
            <a:off x="1509623" y="1060602"/>
            <a:ext cx="7798279" cy="4301230"/>
            <a:chOff x="1535502" y="1103735"/>
            <a:chExt cx="7798279" cy="4301230"/>
          </a:xfrm>
        </p:grpSpPr>
        <p:pic>
          <p:nvPicPr>
            <p:cNvPr id="6" name="Picture 5" descr="Create relationships dialog box">
              <a:extLst>
                <a:ext uri="{FF2B5EF4-FFF2-40B4-BE49-F238E27FC236}">
                  <a16:creationId xmlns:a16="http://schemas.microsoft.com/office/drawing/2014/main" id="{D4BFFB9F-CE6C-F64C-0AC1-391553DE42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9275" y="1103735"/>
              <a:ext cx="7654506" cy="4301230"/>
            </a:xfrm>
            <a:prstGeom prst="rect">
              <a:avLst/>
            </a:prstGeom>
            <a:noFill/>
            <a:ln>
              <a:noFill/>
            </a:ln>
          </p:spPr>
        </p:pic>
        <p:sp>
          <p:nvSpPr>
            <p:cNvPr id="7" name="Oval 6">
              <a:extLst>
                <a:ext uri="{FF2B5EF4-FFF2-40B4-BE49-F238E27FC236}">
                  <a16:creationId xmlns:a16="http://schemas.microsoft.com/office/drawing/2014/main" id="{D09E6789-1944-FC0E-378F-0DEA94049530}"/>
                </a:ext>
              </a:extLst>
            </p:cNvPr>
            <p:cNvSpPr/>
            <p:nvPr/>
          </p:nvSpPr>
          <p:spPr>
            <a:xfrm>
              <a:off x="1535502" y="2475781"/>
              <a:ext cx="543464" cy="4658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E19A0565-E8B5-E061-9356-87BDE177F623}"/>
              </a:ext>
            </a:extLst>
          </p:cNvPr>
          <p:cNvSpPr txBox="1"/>
          <p:nvPr/>
        </p:nvSpPr>
        <p:spPr>
          <a:xfrm>
            <a:off x="6097438" y="5612732"/>
            <a:ext cx="6094562" cy="369332"/>
          </a:xfrm>
          <a:prstGeom prst="rect">
            <a:avLst/>
          </a:prstGeom>
          <a:noFill/>
        </p:spPr>
        <p:txBody>
          <a:bodyPr wrap="square">
            <a:spAutoFit/>
          </a:bodyPr>
          <a:lstStyle/>
          <a:p>
            <a:r>
              <a:rPr lang="en-US" sz="1800" dirty="0">
                <a:solidFill>
                  <a:srgbClr val="1F1F1F"/>
                </a:solidFill>
                <a:effectLst/>
                <a:latin typeface="Arial" panose="020B0604020202020204" pitchFamily="34" charset="0"/>
                <a:ea typeface="Calibri" panose="020F0502020204030204" pitchFamily="34" charset="0"/>
              </a:rPr>
              <a:t>Access the </a:t>
            </a:r>
            <a:r>
              <a:rPr lang="en-US" sz="1800" b="1" dirty="0">
                <a:solidFill>
                  <a:srgbClr val="1F1F1F"/>
                </a:solidFill>
                <a:effectLst/>
                <a:latin typeface="unset"/>
                <a:ea typeface="Calibri" panose="020F0502020204030204" pitchFamily="34" charset="0"/>
                <a:cs typeface="Arial" panose="020B0604020202020204" pitchFamily="34" charset="0"/>
              </a:rPr>
              <a:t>Home</a:t>
            </a:r>
            <a:r>
              <a:rPr lang="en-US" sz="1800" dirty="0">
                <a:solidFill>
                  <a:srgbClr val="1F1F1F"/>
                </a:solidFill>
                <a:effectLst/>
                <a:latin typeface="Arial" panose="020B0604020202020204" pitchFamily="34" charset="0"/>
                <a:ea typeface="Calibri" panose="020F0502020204030204" pitchFamily="34" charset="0"/>
              </a:rPr>
              <a:t> tab, then select </a:t>
            </a:r>
            <a:r>
              <a:rPr lang="en-US" sz="1800" b="1" dirty="0">
                <a:solidFill>
                  <a:srgbClr val="1F1F1F"/>
                </a:solidFill>
                <a:effectLst/>
                <a:latin typeface="unset"/>
                <a:ea typeface="Calibri" panose="020F0502020204030204" pitchFamily="34" charset="0"/>
                <a:cs typeface="Arial" panose="020B0604020202020204" pitchFamily="34" charset="0"/>
              </a:rPr>
              <a:t>Manage Relationships</a:t>
            </a:r>
            <a:endParaRPr lang="en-US" dirty="0"/>
          </a:p>
        </p:txBody>
      </p:sp>
    </p:spTree>
    <p:extLst>
      <p:ext uri="{BB962C8B-B14F-4D97-AF65-F5344CB8AC3E}">
        <p14:creationId xmlns:p14="http://schemas.microsoft.com/office/powerpoint/2010/main" val="244313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perties view">
            <a:extLst>
              <a:ext uri="{FF2B5EF4-FFF2-40B4-BE49-F238E27FC236}">
                <a16:creationId xmlns:a16="http://schemas.microsoft.com/office/drawing/2014/main" id="{7D9948CB-EA00-53D4-1B51-84AD92F363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2975" y="1133564"/>
            <a:ext cx="8557402" cy="4817501"/>
          </a:xfrm>
          <a:prstGeom prst="rect">
            <a:avLst/>
          </a:prstGeom>
          <a:noFill/>
          <a:ln>
            <a:noFill/>
          </a:ln>
        </p:spPr>
      </p:pic>
      <p:sp>
        <p:nvSpPr>
          <p:cNvPr id="3" name="TextBox 2">
            <a:extLst>
              <a:ext uri="{FF2B5EF4-FFF2-40B4-BE49-F238E27FC236}">
                <a16:creationId xmlns:a16="http://schemas.microsoft.com/office/drawing/2014/main" id="{56CA826E-D4F3-F3FF-1DD0-EE741E4E39A0}"/>
              </a:ext>
            </a:extLst>
          </p:cNvPr>
          <p:cNvSpPr txBox="1"/>
          <p:nvPr/>
        </p:nvSpPr>
        <p:spPr>
          <a:xfrm>
            <a:off x="1091349" y="319980"/>
            <a:ext cx="6193555"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Editing relationships in Power BI</a:t>
            </a:r>
          </a:p>
        </p:txBody>
      </p:sp>
    </p:spTree>
    <p:extLst>
      <p:ext uri="{BB962C8B-B14F-4D97-AF65-F5344CB8AC3E}">
        <p14:creationId xmlns:p14="http://schemas.microsoft.com/office/powerpoint/2010/main" val="355418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DB61F2-5FC5-B57F-2483-4BB5D734EC62}"/>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5753BF32-6376-2728-07F6-BB4F4EC83397}"/>
              </a:ext>
            </a:extLst>
          </p:cNvPr>
          <p:cNvGrpSpPr/>
          <p:nvPr/>
        </p:nvGrpSpPr>
        <p:grpSpPr>
          <a:xfrm>
            <a:off x="715993" y="5510938"/>
            <a:ext cx="3874065" cy="533497"/>
            <a:chOff x="715993" y="5510938"/>
            <a:chExt cx="3874065" cy="533497"/>
          </a:xfrm>
        </p:grpSpPr>
        <p:cxnSp>
          <p:nvCxnSpPr>
            <p:cNvPr id="5" name="Straight Connector 4">
              <a:extLst>
                <a:ext uri="{FF2B5EF4-FFF2-40B4-BE49-F238E27FC236}">
                  <a16:creationId xmlns:a16="http://schemas.microsoft.com/office/drawing/2014/main" id="{4094385A-B99E-7F86-3A1D-02D8DDE8DC9A}"/>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BD0E89-D5F8-91E5-6109-2F6609FCF756}"/>
                </a:ext>
              </a:extLst>
            </p:cNvPr>
            <p:cNvSpPr txBox="1"/>
            <p:nvPr/>
          </p:nvSpPr>
          <p:spPr>
            <a:xfrm>
              <a:off x="837428" y="5521215"/>
              <a:ext cx="3752630"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One-to-one Relationship</a:t>
              </a:r>
            </a:p>
          </p:txBody>
        </p:sp>
      </p:grpSp>
      <p:sp>
        <p:nvSpPr>
          <p:cNvPr id="9" name="TextBox 8">
            <a:extLst>
              <a:ext uri="{FF2B5EF4-FFF2-40B4-BE49-F238E27FC236}">
                <a16:creationId xmlns:a16="http://schemas.microsoft.com/office/drawing/2014/main" id="{B5B1FE9A-D5C0-C3D1-00D0-7A0D8094E611}"/>
              </a:ext>
            </a:extLst>
          </p:cNvPr>
          <p:cNvSpPr txBox="1"/>
          <p:nvPr/>
        </p:nvSpPr>
        <p:spPr>
          <a:xfrm>
            <a:off x="1649802" y="1432372"/>
            <a:ext cx="6094562" cy="2500685"/>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Times New Roman" panose="02020603050405020304" pitchFamily="18" charset="0"/>
                <a:ea typeface="Times New Roman" panose="02020603050405020304" pitchFamily="18" charset="0"/>
              </a:rPr>
              <a:t>One of the most common relationships you’ll work with in your data models is a one-to-one relationship. </a:t>
            </a: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Times New Roman" panose="02020603050405020304" pitchFamily="18" charset="0"/>
                <a:ea typeface="Times New Roman" panose="02020603050405020304" pitchFamily="18" charset="0"/>
              </a:rPr>
              <a:t>In a one-to-one relationship, each row in a table corresponds to no more than one row in another table.</a:t>
            </a:r>
            <a:endParaRPr lang="en-US" dirty="0">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Times New Roman" panose="02020603050405020304" pitchFamily="18" charset="0"/>
                <a:ea typeface="Times New Roman" panose="02020603050405020304" pitchFamily="18" charset="0"/>
              </a:rPr>
              <a:t>This relationship only supports the </a:t>
            </a:r>
            <a:r>
              <a:rPr lang="en-US" sz="1800" b="1" dirty="0">
                <a:effectLst/>
                <a:latin typeface="Times New Roman" panose="02020603050405020304" pitchFamily="18" charset="0"/>
                <a:ea typeface="Times New Roman" panose="02020603050405020304" pitchFamily="18" charset="0"/>
              </a:rPr>
              <a:t>Both </a:t>
            </a:r>
            <a:r>
              <a:rPr lang="en-US" sz="1800" dirty="0" err="1">
                <a:effectLst/>
                <a:latin typeface="Times New Roman" panose="02020603050405020304" pitchFamily="18" charset="0"/>
                <a:ea typeface="Times New Roman" panose="02020603050405020304" pitchFamily="18" charset="0"/>
              </a:rPr>
              <a:t>crossfilter</a:t>
            </a:r>
            <a:r>
              <a:rPr lang="en-US" sz="1800" dirty="0">
                <a:effectLst/>
                <a:latin typeface="Times New Roman" panose="02020603050405020304" pitchFamily="18" charset="0"/>
                <a:ea typeface="Times New Roman" panose="02020603050405020304" pitchFamily="18" charset="0"/>
              </a:rPr>
              <a:t> direction. </a:t>
            </a:r>
          </a:p>
          <a:p>
            <a:pPr marL="342900" marR="0" lvl="0" indent="-342900" rtl="0">
              <a:spcBef>
                <a:spcPts val="0"/>
              </a:spcBef>
              <a:spcAft>
                <a:spcPts val="5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This means that when a filter is applied to one table, the filtering propagates to the other table. </a:t>
            </a:r>
            <a:endParaRPr lang="en-US" dirty="0"/>
          </a:p>
        </p:txBody>
      </p:sp>
      <p:pic>
        <p:nvPicPr>
          <p:cNvPr id="11" name="Picture 10">
            <a:extLst>
              <a:ext uri="{FF2B5EF4-FFF2-40B4-BE49-F238E27FC236}">
                <a16:creationId xmlns:a16="http://schemas.microsoft.com/office/drawing/2014/main" id="{A397233F-602C-3E41-92DF-1FFD243BB0B7}"/>
              </a:ext>
            </a:extLst>
          </p:cNvPr>
          <p:cNvPicPr>
            <a:picLocks noChangeAspect="1"/>
          </p:cNvPicPr>
          <p:nvPr/>
        </p:nvPicPr>
        <p:blipFill>
          <a:blip r:embed="rId2"/>
          <a:stretch>
            <a:fillRect/>
          </a:stretch>
        </p:blipFill>
        <p:spPr>
          <a:xfrm>
            <a:off x="8543557" y="3005332"/>
            <a:ext cx="2705289" cy="2178757"/>
          </a:xfrm>
          <a:prstGeom prst="rect">
            <a:avLst/>
          </a:prstGeom>
        </p:spPr>
      </p:pic>
    </p:spTree>
    <p:extLst>
      <p:ext uri="{BB962C8B-B14F-4D97-AF65-F5344CB8AC3E}">
        <p14:creationId xmlns:p14="http://schemas.microsoft.com/office/powerpoint/2010/main" val="33583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49E41-7BDC-7305-724C-E05EFD6B14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5FFA56-D105-9C23-DFE4-FA6D301993BC}"/>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296EA885-19FD-6290-2859-434CF862AFF2}"/>
              </a:ext>
            </a:extLst>
          </p:cNvPr>
          <p:cNvGrpSpPr/>
          <p:nvPr/>
        </p:nvGrpSpPr>
        <p:grpSpPr>
          <a:xfrm>
            <a:off x="715993" y="5510938"/>
            <a:ext cx="3874065" cy="533497"/>
            <a:chOff x="715993" y="5510938"/>
            <a:chExt cx="3874065" cy="533497"/>
          </a:xfrm>
        </p:grpSpPr>
        <p:cxnSp>
          <p:nvCxnSpPr>
            <p:cNvPr id="5" name="Straight Connector 4">
              <a:extLst>
                <a:ext uri="{FF2B5EF4-FFF2-40B4-BE49-F238E27FC236}">
                  <a16:creationId xmlns:a16="http://schemas.microsoft.com/office/drawing/2014/main" id="{3D2D3A23-FA4D-293E-E771-9F46BB89ECE6}"/>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4FA341-F4DF-C589-6D35-858FD9C08964}"/>
                </a:ext>
              </a:extLst>
            </p:cNvPr>
            <p:cNvSpPr txBox="1"/>
            <p:nvPr/>
          </p:nvSpPr>
          <p:spPr>
            <a:xfrm>
              <a:off x="837428" y="5521215"/>
              <a:ext cx="3752630"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One-to-one Relationship</a:t>
              </a:r>
            </a:p>
          </p:txBody>
        </p:sp>
      </p:grpSp>
      <p:pic>
        <p:nvPicPr>
          <p:cNvPr id="2" name="Picture 1" descr="Cardinality settings">
            <a:extLst>
              <a:ext uri="{FF2B5EF4-FFF2-40B4-BE49-F238E27FC236}">
                <a16:creationId xmlns:a16="http://schemas.microsoft.com/office/drawing/2014/main" id="{44734E8B-F503-DDC2-A35B-902429E996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244" y="881104"/>
            <a:ext cx="8115162" cy="4566657"/>
          </a:xfrm>
          <a:prstGeom prst="rect">
            <a:avLst/>
          </a:prstGeom>
          <a:noFill/>
          <a:ln>
            <a:noFill/>
          </a:ln>
        </p:spPr>
      </p:pic>
    </p:spTree>
    <p:extLst>
      <p:ext uri="{BB962C8B-B14F-4D97-AF65-F5344CB8AC3E}">
        <p14:creationId xmlns:p14="http://schemas.microsoft.com/office/powerpoint/2010/main" val="129409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0F47F-BD17-4164-BBEE-EA53A9415C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48E606-69E0-6A04-05F2-D76187C8F5D2}"/>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81B0A486-CF10-88A3-1766-9D0AF7B6D701}"/>
              </a:ext>
            </a:extLst>
          </p:cNvPr>
          <p:cNvGrpSpPr/>
          <p:nvPr/>
        </p:nvGrpSpPr>
        <p:grpSpPr>
          <a:xfrm>
            <a:off x="715993" y="5510938"/>
            <a:ext cx="4051678" cy="533497"/>
            <a:chOff x="715993" y="5510938"/>
            <a:chExt cx="4051678" cy="533497"/>
          </a:xfrm>
        </p:grpSpPr>
        <p:cxnSp>
          <p:nvCxnSpPr>
            <p:cNvPr id="5" name="Straight Connector 4">
              <a:extLst>
                <a:ext uri="{FF2B5EF4-FFF2-40B4-BE49-F238E27FC236}">
                  <a16:creationId xmlns:a16="http://schemas.microsoft.com/office/drawing/2014/main" id="{BBDE1CD2-B3BE-BE7E-12A1-0FCF8A9F44BB}"/>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B29E00-CBDB-6F08-555A-095E18068B8F}"/>
                </a:ext>
              </a:extLst>
            </p:cNvPr>
            <p:cNvSpPr txBox="1"/>
            <p:nvPr/>
          </p:nvSpPr>
          <p:spPr>
            <a:xfrm>
              <a:off x="837428" y="5521215"/>
              <a:ext cx="3930243"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One-to-many relationship</a:t>
              </a:r>
            </a:p>
          </p:txBody>
        </p:sp>
      </p:grpSp>
      <p:pic>
        <p:nvPicPr>
          <p:cNvPr id="8" name="Picture 7">
            <a:extLst>
              <a:ext uri="{FF2B5EF4-FFF2-40B4-BE49-F238E27FC236}">
                <a16:creationId xmlns:a16="http://schemas.microsoft.com/office/drawing/2014/main" id="{E057E938-F905-F815-52E7-8497595CBB26}"/>
              </a:ext>
            </a:extLst>
          </p:cNvPr>
          <p:cNvPicPr>
            <a:picLocks noChangeAspect="1"/>
          </p:cNvPicPr>
          <p:nvPr/>
        </p:nvPicPr>
        <p:blipFill>
          <a:blip r:embed="rId2"/>
          <a:stretch>
            <a:fillRect/>
          </a:stretch>
        </p:blipFill>
        <p:spPr>
          <a:xfrm>
            <a:off x="8825109" y="4085225"/>
            <a:ext cx="2078675" cy="1462771"/>
          </a:xfrm>
          <a:prstGeom prst="rect">
            <a:avLst/>
          </a:prstGeom>
        </p:spPr>
      </p:pic>
      <p:sp>
        <p:nvSpPr>
          <p:cNvPr id="10" name="TextBox 9">
            <a:extLst>
              <a:ext uri="{FF2B5EF4-FFF2-40B4-BE49-F238E27FC236}">
                <a16:creationId xmlns:a16="http://schemas.microsoft.com/office/drawing/2014/main" id="{AE6FF196-4E74-4266-CD09-26329143FD90}"/>
              </a:ext>
            </a:extLst>
          </p:cNvPr>
          <p:cNvSpPr txBox="1"/>
          <p:nvPr/>
        </p:nvSpPr>
        <p:spPr>
          <a:xfrm>
            <a:off x="803841" y="1143810"/>
            <a:ext cx="7933422" cy="3672800"/>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2400" dirty="0">
                <a:solidFill>
                  <a:srgbClr val="1F1F1F"/>
                </a:solidFill>
                <a:effectLst/>
                <a:latin typeface="Times New Roman" panose="02020603050405020304" pitchFamily="18" charset="0"/>
                <a:ea typeface="Times New Roman" panose="02020603050405020304" pitchFamily="18" charset="0"/>
              </a:rPr>
              <a:t>A one-to-many relationship exists where each value in the column of one table (</a:t>
            </a:r>
            <a:r>
              <a:rPr lang="en-US" sz="2400" b="1" dirty="0">
                <a:effectLst/>
                <a:latin typeface="Times New Roman" panose="02020603050405020304" pitchFamily="18" charset="0"/>
                <a:ea typeface="Times New Roman" panose="02020603050405020304" pitchFamily="18" charset="0"/>
              </a:rPr>
              <a:t>Table A</a:t>
            </a:r>
            <a:r>
              <a:rPr lang="en-US" sz="2400" dirty="0">
                <a:effectLst/>
                <a:latin typeface="Times New Roman" panose="02020603050405020304" pitchFamily="18" charset="0"/>
                <a:ea typeface="Times New Roman" panose="02020603050405020304" pitchFamily="18" charset="0"/>
              </a:rPr>
              <a:t>) can be associated with multiple values in the column of another table (</a:t>
            </a:r>
            <a:r>
              <a:rPr lang="en-US" sz="2400" b="1" dirty="0">
                <a:effectLst/>
                <a:latin typeface="Times New Roman" panose="02020603050405020304" pitchFamily="18" charset="0"/>
                <a:ea typeface="Times New Roman" panose="02020603050405020304" pitchFamily="18" charset="0"/>
              </a:rPr>
              <a:t>Table B</a:t>
            </a:r>
            <a:r>
              <a:rPr lang="en-US" sz="2400" dirty="0">
                <a:effectLst/>
                <a:latin typeface="Times New Roman" panose="02020603050405020304" pitchFamily="18" charset="0"/>
                <a:ea typeface="Times New Roman" panose="02020603050405020304" pitchFamily="18" charset="0"/>
              </a:rPr>
              <a:t>).</a:t>
            </a:r>
          </a:p>
          <a:p>
            <a:pPr marR="0" lvl="0" rtl="0">
              <a:spcBef>
                <a:spcPts val="0"/>
              </a:spcBef>
              <a:spcAft>
                <a:spcPts val="500"/>
              </a:spcAft>
            </a:pPr>
            <a:r>
              <a:rPr lang="en-US" sz="2400" dirty="0">
                <a:effectLst/>
                <a:latin typeface="Times New Roman" panose="02020603050405020304" pitchFamily="18" charset="0"/>
                <a:ea typeface="Times New Roman" panose="02020603050405020304" pitchFamily="18" charset="0"/>
              </a:rPr>
              <a:t>  </a:t>
            </a:r>
          </a:p>
          <a:p>
            <a:pPr marL="342900" marR="0" lvl="0" indent="-342900" rtl="0">
              <a:spcBef>
                <a:spcPts val="0"/>
              </a:spcBef>
              <a:spcAft>
                <a:spcPts val="500"/>
              </a:spcAft>
              <a:buFont typeface="Symbol" panose="05050102010706020507" pitchFamily="18" charset="2"/>
              <a:buChar char=""/>
            </a:pPr>
            <a:r>
              <a:rPr lang="en-US" sz="2400" dirty="0">
                <a:solidFill>
                  <a:srgbClr val="1F1F1F"/>
                </a:solidFill>
                <a:effectLst/>
                <a:latin typeface="Times New Roman" panose="02020603050405020304" pitchFamily="18" charset="0"/>
                <a:ea typeface="Times New Roman" panose="02020603050405020304" pitchFamily="18" charset="0"/>
              </a:rPr>
              <a:t>This is the most common cardinality type and the default relationship in Power BI. </a:t>
            </a:r>
          </a:p>
          <a:p>
            <a:pPr marR="0" lvl="0" rtl="0">
              <a:spcBef>
                <a:spcPts val="0"/>
              </a:spcBef>
              <a:spcAft>
                <a:spcPts val="500"/>
              </a:spcAft>
            </a:pPr>
            <a:endParaRPr lang="en-US" sz="24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2400" dirty="0">
                <a:solidFill>
                  <a:srgbClr val="1F1F1F"/>
                </a:solidFill>
                <a:effectLst/>
                <a:latin typeface="Times New Roman" panose="02020603050405020304" pitchFamily="18" charset="0"/>
                <a:ea typeface="Times New Roman" panose="02020603050405020304" pitchFamily="18" charset="0"/>
              </a:rPr>
              <a:t>In most data models, a one-to-many relationship describes the directionality between the Fact and the dimension table.</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2181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11E81-F9BA-E75A-6C7F-5F869A3967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3151D8-5329-5BC0-BF1E-11FACAC3C903}"/>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8F24D54A-683D-B260-F35B-5AFA5C80F99C}"/>
              </a:ext>
            </a:extLst>
          </p:cNvPr>
          <p:cNvGrpSpPr/>
          <p:nvPr/>
        </p:nvGrpSpPr>
        <p:grpSpPr>
          <a:xfrm>
            <a:off x="715993" y="5510938"/>
            <a:ext cx="4051678" cy="533497"/>
            <a:chOff x="715993" y="5510938"/>
            <a:chExt cx="4051678" cy="533497"/>
          </a:xfrm>
        </p:grpSpPr>
        <p:cxnSp>
          <p:nvCxnSpPr>
            <p:cNvPr id="5" name="Straight Connector 4">
              <a:extLst>
                <a:ext uri="{FF2B5EF4-FFF2-40B4-BE49-F238E27FC236}">
                  <a16:creationId xmlns:a16="http://schemas.microsoft.com/office/drawing/2014/main" id="{D8A44F7B-5CD3-1BDF-25C3-D491771D4D84}"/>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20DB75-FF6D-6EA1-50F6-847C17D61A28}"/>
                </a:ext>
              </a:extLst>
            </p:cNvPr>
            <p:cNvSpPr txBox="1"/>
            <p:nvPr/>
          </p:nvSpPr>
          <p:spPr>
            <a:xfrm>
              <a:off x="837428" y="5521215"/>
              <a:ext cx="3930243"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One-to-many relationship</a:t>
              </a:r>
            </a:p>
          </p:txBody>
        </p:sp>
      </p:grpSp>
      <p:pic>
        <p:nvPicPr>
          <p:cNvPr id="2" name="Picture 1" descr="Cardinality settings">
            <a:extLst>
              <a:ext uri="{FF2B5EF4-FFF2-40B4-BE49-F238E27FC236}">
                <a16:creationId xmlns:a16="http://schemas.microsoft.com/office/drawing/2014/main" id="{7E449392-861F-1A0E-4E51-3A939FC3FE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9494" y="1057179"/>
            <a:ext cx="7827034" cy="4404518"/>
          </a:xfrm>
          <a:prstGeom prst="rect">
            <a:avLst/>
          </a:prstGeom>
          <a:noFill/>
          <a:ln>
            <a:noFill/>
          </a:ln>
        </p:spPr>
      </p:pic>
    </p:spTree>
    <p:extLst>
      <p:ext uri="{BB962C8B-B14F-4D97-AF65-F5344CB8AC3E}">
        <p14:creationId xmlns:p14="http://schemas.microsoft.com/office/powerpoint/2010/main" val="33359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D825D-5748-7AEA-CA4D-D9E5EE5E96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FA4CFE-3368-DC7D-EC00-43E5555882C8}"/>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80815BF7-5979-B16B-6BA5-9DAB0E3A7E65}"/>
              </a:ext>
            </a:extLst>
          </p:cNvPr>
          <p:cNvGrpSpPr/>
          <p:nvPr/>
        </p:nvGrpSpPr>
        <p:grpSpPr>
          <a:xfrm>
            <a:off x="715993" y="5510938"/>
            <a:ext cx="4271033" cy="533497"/>
            <a:chOff x="715993" y="5510938"/>
            <a:chExt cx="4271033" cy="533497"/>
          </a:xfrm>
        </p:grpSpPr>
        <p:cxnSp>
          <p:nvCxnSpPr>
            <p:cNvPr id="5" name="Straight Connector 4">
              <a:extLst>
                <a:ext uri="{FF2B5EF4-FFF2-40B4-BE49-F238E27FC236}">
                  <a16:creationId xmlns:a16="http://schemas.microsoft.com/office/drawing/2014/main" id="{723B5585-1D07-D444-C412-83A6D71E4BBD}"/>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528BF7-520B-0123-DA9D-1E95E62D7311}"/>
                </a:ext>
              </a:extLst>
            </p:cNvPr>
            <p:cNvSpPr txBox="1"/>
            <p:nvPr/>
          </p:nvSpPr>
          <p:spPr>
            <a:xfrm>
              <a:off x="837428" y="5521215"/>
              <a:ext cx="4149598"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Many-to-many relationship</a:t>
              </a:r>
            </a:p>
          </p:txBody>
        </p:sp>
      </p:grpSp>
      <p:sp>
        <p:nvSpPr>
          <p:cNvPr id="10" name="TextBox 9">
            <a:extLst>
              <a:ext uri="{FF2B5EF4-FFF2-40B4-BE49-F238E27FC236}">
                <a16:creationId xmlns:a16="http://schemas.microsoft.com/office/drawing/2014/main" id="{946F1C13-939F-B6F9-E9FA-EB23467AE43F}"/>
              </a:ext>
            </a:extLst>
          </p:cNvPr>
          <p:cNvSpPr txBox="1"/>
          <p:nvPr/>
        </p:nvSpPr>
        <p:spPr>
          <a:xfrm>
            <a:off x="1917219" y="1328843"/>
            <a:ext cx="7796123" cy="3734356"/>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2000" dirty="0">
                <a:solidFill>
                  <a:srgbClr val="1F1F1F"/>
                </a:solidFill>
                <a:effectLst/>
                <a:latin typeface="Times New Roman" panose="02020603050405020304" pitchFamily="18" charset="0"/>
                <a:ea typeface="Times New Roman" panose="02020603050405020304" pitchFamily="18" charset="0"/>
              </a:rPr>
              <a:t>A many-to-many relationship exists when multiple values in the column of one table can be associated with multiple values in the column of a related table. This relationship </a:t>
            </a:r>
            <a:r>
              <a:rPr lang="en-US" sz="2000" b="1" dirty="0">
                <a:solidFill>
                  <a:srgbClr val="1F1F1F"/>
                </a:solidFill>
                <a:effectLst/>
                <a:latin typeface="Times New Roman" panose="02020603050405020304" pitchFamily="18" charset="0"/>
                <a:ea typeface="Times New Roman" panose="02020603050405020304" pitchFamily="18" charset="0"/>
              </a:rPr>
              <a:t>does not require unique values</a:t>
            </a:r>
            <a:r>
              <a:rPr lang="en-US" sz="2000" dirty="0">
                <a:solidFill>
                  <a:srgbClr val="1F1F1F"/>
                </a:solidFill>
                <a:effectLst/>
                <a:latin typeface="Times New Roman" panose="02020603050405020304" pitchFamily="18" charset="0"/>
                <a:ea typeface="Times New Roman" panose="02020603050405020304" pitchFamily="18" charset="0"/>
              </a:rPr>
              <a:t> for either table.</a:t>
            </a:r>
          </a:p>
          <a:p>
            <a:pPr marR="0" lvl="0" rtl="0">
              <a:spcBef>
                <a:spcPts val="0"/>
              </a:spcBef>
              <a:spcAft>
                <a:spcPts val="500"/>
              </a:spcAft>
            </a:pP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2000" dirty="0">
                <a:solidFill>
                  <a:srgbClr val="1F1F1F"/>
                </a:solidFill>
                <a:effectLst/>
                <a:latin typeface="Times New Roman" panose="02020603050405020304" pitchFamily="18" charset="0"/>
                <a:ea typeface="Times New Roman" panose="02020603050405020304" pitchFamily="18" charset="0"/>
              </a:rPr>
              <a:t>The disadvantage of a many-to-many relationship is that it introduces </a:t>
            </a:r>
            <a:r>
              <a:rPr lang="en-US" sz="2000" b="1" dirty="0">
                <a:solidFill>
                  <a:srgbClr val="1F1F1F"/>
                </a:solidFill>
                <a:effectLst/>
                <a:latin typeface="Times New Roman" panose="02020603050405020304" pitchFamily="18" charset="0"/>
                <a:ea typeface="Times New Roman" panose="02020603050405020304" pitchFamily="18" charset="0"/>
              </a:rPr>
              <a:t>ambiguity</a:t>
            </a:r>
            <a:r>
              <a:rPr lang="en-US" sz="2000" dirty="0">
                <a:solidFill>
                  <a:srgbClr val="1F1F1F"/>
                </a:solidFill>
                <a:effectLst/>
                <a:latin typeface="Times New Roman" panose="02020603050405020304" pitchFamily="18" charset="0"/>
                <a:ea typeface="Times New Roman" panose="02020603050405020304" pitchFamily="18" charset="0"/>
              </a:rPr>
              <a:t> in data analysis. So, it’s only recommended to use it in certain specific scenarios. </a:t>
            </a:r>
          </a:p>
          <a:p>
            <a:pPr marR="0" lvl="0">
              <a:spcBef>
                <a:spcPts val="0"/>
              </a:spcBef>
              <a:spcAft>
                <a:spcPts val="500"/>
              </a:spcAft>
            </a:pP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2000" dirty="0">
                <a:solidFill>
                  <a:srgbClr val="1F1F1F"/>
                </a:solidFill>
                <a:effectLst/>
                <a:latin typeface="Times New Roman" panose="02020603050405020304" pitchFamily="18" charset="0"/>
                <a:ea typeface="Times New Roman" panose="02020603050405020304" pitchFamily="18" charset="0"/>
              </a:rPr>
              <a:t>Typically, this relationship relates to two Fact tables or two dimension tables. </a:t>
            </a:r>
            <a:endParaRPr lang="en-US" sz="20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82C61FBC-F401-06A4-143C-B55A100ACADF}"/>
              </a:ext>
            </a:extLst>
          </p:cNvPr>
          <p:cNvPicPr>
            <a:picLocks noChangeAspect="1"/>
          </p:cNvPicPr>
          <p:nvPr/>
        </p:nvPicPr>
        <p:blipFill>
          <a:blip r:embed="rId2"/>
          <a:stretch>
            <a:fillRect/>
          </a:stretch>
        </p:blipFill>
        <p:spPr>
          <a:xfrm>
            <a:off x="9881660" y="4258364"/>
            <a:ext cx="1789880" cy="1380331"/>
          </a:xfrm>
          <a:prstGeom prst="rect">
            <a:avLst/>
          </a:prstGeom>
        </p:spPr>
      </p:pic>
    </p:spTree>
    <p:extLst>
      <p:ext uri="{BB962C8B-B14F-4D97-AF65-F5344CB8AC3E}">
        <p14:creationId xmlns:p14="http://schemas.microsoft.com/office/powerpoint/2010/main" val="97888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CC9C9-E137-7728-089B-AF9BE9C933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38D060-EC07-1372-03D6-FF5252A683E4}"/>
              </a:ext>
            </a:extLst>
          </p:cNvPr>
          <p:cNvSpPr txBox="1"/>
          <p:nvPr/>
        </p:nvSpPr>
        <p:spPr>
          <a:xfrm>
            <a:off x="423863" y="234773"/>
            <a:ext cx="3905428" cy="646331"/>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r>
              <a:rPr lang="en-US" dirty="0"/>
              <a:t>Model relationships</a:t>
            </a:r>
          </a:p>
        </p:txBody>
      </p:sp>
      <p:grpSp>
        <p:nvGrpSpPr>
          <p:cNvPr id="7" name="Group 6">
            <a:extLst>
              <a:ext uri="{FF2B5EF4-FFF2-40B4-BE49-F238E27FC236}">
                <a16:creationId xmlns:a16="http://schemas.microsoft.com/office/drawing/2014/main" id="{4C139897-7017-2DDC-7EB7-3E37CE8A4547}"/>
              </a:ext>
            </a:extLst>
          </p:cNvPr>
          <p:cNvGrpSpPr/>
          <p:nvPr/>
        </p:nvGrpSpPr>
        <p:grpSpPr>
          <a:xfrm>
            <a:off x="715993" y="5510938"/>
            <a:ext cx="4271033" cy="533497"/>
            <a:chOff x="715993" y="5510938"/>
            <a:chExt cx="4271033" cy="533497"/>
          </a:xfrm>
        </p:grpSpPr>
        <p:cxnSp>
          <p:nvCxnSpPr>
            <p:cNvPr id="5" name="Straight Connector 4">
              <a:extLst>
                <a:ext uri="{FF2B5EF4-FFF2-40B4-BE49-F238E27FC236}">
                  <a16:creationId xmlns:a16="http://schemas.microsoft.com/office/drawing/2014/main" id="{9F788D79-0EA7-7DA3-E7FC-FEFB49C73ED4}"/>
                </a:ext>
              </a:extLst>
            </p:cNvPr>
            <p:cNvCxnSpPr/>
            <p:nvPr/>
          </p:nvCxnSpPr>
          <p:spPr>
            <a:xfrm>
              <a:off x="715993" y="5510938"/>
              <a:ext cx="0" cy="526212"/>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BE07A-590B-59DB-F6E9-6E83961BFF4C}"/>
                </a:ext>
              </a:extLst>
            </p:cNvPr>
            <p:cNvSpPr txBox="1"/>
            <p:nvPr/>
          </p:nvSpPr>
          <p:spPr>
            <a:xfrm>
              <a:off x="837428" y="5521215"/>
              <a:ext cx="4149598" cy="523220"/>
            </a:xfrm>
            <a:prstGeom prst="rect">
              <a:avLst/>
            </a:prstGeom>
            <a:noFill/>
          </p:spPr>
          <p:txBody>
            <a:bodyPr wrap="none" lIns="91440" tIns="45720" rIns="91440" bIns="45720">
              <a:spAutoFit/>
            </a:bodyPr>
            <a:lstStyle>
              <a:defPPr>
                <a:defRPr lang="en-US"/>
              </a:defPPr>
              <a:lvl1pPr algn="ctr">
                <a:defRPr sz="3600">
                  <a:ln w="0"/>
                  <a:effectLst>
                    <a:outerShdw blurRad="38100" dist="19050" dir="2700000" algn="tl" rotWithShape="0">
                      <a:schemeClr val="dk1">
                        <a:alpha val="40000"/>
                      </a:schemeClr>
                    </a:outerShdw>
                  </a:effectLst>
                </a:defRPr>
              </a:lvl1pPr>
            </a:lstStyle>
            <a:p>
              <a:pPr algn="l"/>
              <a:r>
                <a:rPr lang="en-US" sz="2800" dirty="0"/>
                <a:t>Many-to-many relationship</a:t>
              </a:r>
            </a:p>
          </p:txBody>
        </p:sp>
      </p:grpSp>
      <p:pic>
        <p:nvPicPr>
          <p:cNvPr id="2" name="Picture 1" descr="Cardinality settings">
            <a:extLst>
              <a:ext uri="{FF2B5EF4-FFF2-40B4-BE49-F238E27FC236}">
                <a16:creationId xmlns:a16="http://schemas.microsoft.com/office/drawing/2014/main" id="{EF4E7695-8E77-284B-CD91-0688F3D929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4294" y="933622"/>
            <a:ext cx="7901797" cy="4446590"/>
          </a:xfrm>
          <a:prstGeom prst="rect">
            <a:avLst/>
          </a:prstGeom>
          <a:noFill/>
          <a:ln>
            <a:noFill/>
          </a:ln>
        </p:spPr>
      </p:pic>
    </p:spTree>
    <p:extLst>
      <p:ext uri="{BB962C8B-B14F-4D97-AF65-F5344CB8AC3E}">
        <p14:creationId xmlns:p14="http://schemas.microsoft.com/office/powerpoint/2010/main" val="49925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49E2F-A3E2-7B6D-4E07-7C7A18DD67F4}"/>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9A2F5C52-3874-1BFD-6B2E-2EEB8E4F5CF5}"/>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70C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5B7745A-F18A-C5F2-1E27-10F056174093}"/>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6271790F-D4DC-B608-F353-2845418CE1A6}"/>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7AFC6486-E321-9A52-6247-264AEABDBDE2}"/>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71B04AE1-5583-E6EE-D755-DD2127FB68AE}"/>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5</a:t>
            </a:r>
          </a:p>
        </p:txBody>
      </p:sp>
      <p:sp>
        <p:nvSpPr>
          <p:cNvPr id="9" name="TextBox 8">
            <a:extLst>
              <a:ext uri="{FF2B5EF4-FFF2-40B4-BE49-F238E27FC236}">
                <a16:creationId xmlns:a16="http://schemas.microsoft.com/office/drawing/2014/main" id="{3B28A10A-03F4-B44F-2445-5BDBCF4F303A}"/>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Cross-Filtering Direction</a:t>
            </a:r>
          </a:p>
        </p:txBody>
      </p:sp>
    </p:spTree>
    <p:extLst>
      <p:ext uri="{BB962C8B-B14F-4D97-AF65-F5344CB8AC3E}">
        <p14:creationId xmlns:p14="http://schemas.microsoft.com/office/powerpoint/2010/main" val="3992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E7D461-9C36-2C7F-D2E6-835F5B8C527D}"/>
              </a:ext>
            </a:extLst>
          </p:cNvPr>
          <p:cNvSpPr/>
          <p:nvPr/>
        </p:nvSpPr>
        <p:spPr>
          <a:xfrm>
            <a:off x="1489717" y="193353"/>
            <a:ext cx="781739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Fact Tables and Dimension Tables</a:t>
            </a:r>
            <a:endParaRPr lang="en-US" sz="440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51B99CF3-1716-68EA-B540-E109AFDB05A9}"/>
              </a:ext>
            </a:extLst>
          </p:cNvPr>
          <p:cNvSpPr txBox="1"/>
          <p:nvPr/>
        </p:nvSpPr>
        <p:spPr>
          <a:xfrm>
            <a:off x="911943" y="5117715"/>
            <a:ext cx="7698545" cy="830997"/>
          </a:xfrm>
          <a:prstGeom prst="rect">
            <a:avLst/>
          </a:prstGeom>
          <a:noFill/>
        </p:spPr>
        <p:txBody>
          <a:bodyPr wrap="square">
            <a:spAutoFit/>
          </a:bodyPr>
          <a:lstStyle/>
          <a:p>
            <a:r>
              <a:rPr lang="en-US" sz="2400" b="1" dirty="0">
                <a:solidFill>
                  <a:srgbClr val="333333"/>
                </a:solidFill>
                <a:effectLst/>
                <a:latin typeface="Arial" panose="020B0604020202020204" pitchFamily="34" charset="0"/>
                <a:ea typeface="Times New Roman" panose="02020603050405020304" pitchFamily="18" charset="0"/>
              </a:rPr>
              <a:t>A schema is a logical and visual representation of how your fact and dimension tables relate</a:t>
            </a:r>
            <a:endParaRPr lang="en-US" sz="2400" b="1" dirty="0"/>
          </a:p>
        </p:txBody>
      </p:sp>
      <p:pic>
        <p:nvPicPr>
          <p:cNvPr id="8" name="Picture 7">
            <a:extLst>
              <a:ext uri="{FF2B5EF4-FFF2-40B4-BE49-F238E27FC236}">
                <a16:creationId xmlns:a16="http://schemas.microsoft.com/office/drawing/2014/main" id="{8925B26F-6CB3-C1F3-2CF2-2D12FAF887FF}"/>
              </a:ext>
            </a:extLst>
          </p:cNvPr>
          <p:cNvPicPr>
            <a:picLocks noChangeAspect="1"/>
          </p:cNvPicPr>
          <p:nvPr/>
        </p:nvPicPr>
        <p:blipFill>
          <a:blip r:embed="rId2"/>
          <a:stretch>
            <a:fillRect/>
          </a:stretch>
        </p:blipFill>
        <p:spPr>
          <a:xfrm>
            <a:off x="2073297" y="1150828"/>
            <a:ext cx="6149905" cy="3564938"/>
          </a:xfrm>
          <a:prstGeom prst="rect">
            <a:avLst/>
          </a:prstGeom>
        </p:spPr>
      </p:pic>
      <p:cxnSp>
        <p:nvCxnSpPr>
          <p:cNvPr id="3" name="Straight Connector 2">
            <a:extLst>
              <a:ext uri="{FF2B5EF4-FFF2-40B4-BE49-F238E27FC236}">
                <a16:creationId xmlns:a16="http://schemas.microsoft.com/office/drawing/2014/main" id="{7BF34F9A-B627-0ACE-9635-0C9E5D6C328B}"/>
              </a:ext>
            </a:extLst>
          </p:cNvPr>
          <p:cNvCxnSpPr/>
          <p:nvPr/>
        </p:nvCxnSpPr>
        <p:spPr>
          <a:xfrm>
            <a:off x="759125" y="5193102"/>
            <a:ext cx="0" cy="75561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44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63FC6-50B1-CEE1-87A7-39787EE59738}"/>
              </a:ext>
            </a:extLst>
          </p:cNvPr>
          <p:cNvPicPr>
            <a:picLocks noChangeAspect="1"/>
          </p:cNvPicPr>
          <p:nvPr/>
        </p:nvPicPr>
        <p:blipFill>
          <a:blip r:embed="rId2"/>
          <a:stretch>
            <a:fillRect/>
          </a:stretch>
        </p:blipFill>
        <p:spPr>
          <a:xfrm>
            <a:off x="1224949" y="42390"/>
            <a:ext cx="10953874" cy="6142117"/>
          </a:xfrm>
          <a:prstGeom prst="rect">
            <a:avLst/>
          </a:prstGeom>
        </p:spPr>
      </p:pic>
    </p:spTree>
    <p:extLst>
      <p:ext uri="{BB962C8B-B14F-4D97-AF65-F5344CB8AC3E}">
        <p14:creationId xmlns:p14="http://schemas.microsoft.com/office/powerpoint/2010/main" val="410667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DBD5CFC-4A29-AD39-F2D5-30FAF796596D}"/>
              </a:ext>
            </a:extLst>
          </p:cNvPr>
          <p:cNvGrpSpPr/>
          <p:nvPr/>
        </p:nvGrpSpPr>
        <p:grpSpPr>
          <a:xfrm>
            <a:off x="750499" y="5162087"/>
            <a:ext cx="6286498" cy="923330"/>
            <a:chOff x="750499" y="5162087"/>
            <a:chExt cx="6286498" cy="923330"/>
          </a:xfrm>
        </p:grpSpPr>
        <p:sp>
          <p:nvSpPr>
            <p:cNvPr id="4" name="TextBox 3">
              <a:extLst>
                <a:ext uri="{FF2B5EF4-FFF2-40B4-BE49-F238E27FC236}">
                  <a16:creationId xmlns:a16="http://schemas.microsoft.com/office/drawing/2014/main" id="{856D5F8F-FCF5-41C8-301B-048D0BC347D3}"/>
                </a:ext>
              </a:extLst>
            </p:cNvPr>
            <p:cNvSpPr txBox="1"/>
            <p:nvPr/>
          </p:nvSpPr>
          <p:spPr>
            <a:xfrm>
              <a:off x="942435" y="5162087"/>
              <a:ext cx="6094562" cy="923330"/>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Your company needs to calculate which members of its sales team have sold the most product types and should be awarded a bonus.</a:t>
              </a:r>
              <a:endParaRPr lang="en-US" dirty="0"/>
            </a:p>
          </p:txBody>
        </p:sp>
        <p:cxnSp>
          <p:nvCxnSpPr>
            <p:cNvPr id="5" name="Straight Connector 4">
              <a:extLst>
                <a:ext uri="{FF2B5EF4-FFF2-40B4-BE49-F238E27FC236}">
                  <a16:creationId xmlns:a16="http://schemas.microsoft.com/office/drawing/2014/main" id="{EA673E42-E5DD-F8CF-DA08-5B7CAC6856DA}"/>
                </a:ext>
              </a:extLst>
            </p:cNvPr>
            <p:cNvCxnSpPr>
              <a:cxnSpLocks/>
            </p:cNvCxnSpPr>
            <p:nvPr/>
          </p:nvCxnSpPr>
          <p:spPr>
            <a:xfrm>
              <a:off x="750499" y="5203473"/>
              <a:ext cx="0" cy="840557"/>
            </a:xfrm>
            <a:prstGeom prst="line">
              <a:avLst/>
            </a:prstGeom>
            <a:ln w="38100">
              <a:solidFill>
                <a:srgbClr val="EF4B57"/>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C0EBA42B-7910-1EBE-24D3-11C098B80D05}"/>
              </a:ext>
            </a:extLst>
          </p:cNvPr>
          <p:cNvPicPr>
            <a:picLocks noChangeAspect="1"/>
          </p:cNvPicPr>
          <p:nvPr/>
        </p:nvPicPr>
        <p:blipFill>
          <a:blip r:embed="rId2"/>
          <a:stretch>
            <a:fillRect/>
          </a:stretch>
        </p:blipFill>
        <p:spPr>
          <a:xfrm>
            <a:off x="5310679" y="328122"/>
            <a:ext cx="5041020" cy="4471873"/>
          </a:xfrm>
          <a:prstGeom prst="rect">
            <a:avLst/>
          </a:prstGeom>
        </p:spPr>
      </p:pic>
    </p:spTree>
    <p:extLst>
      <p:ext uri="{BB962C8B-B14F-4D97-AF65-F5344CB8AC3E}">
        <p14:creationId xmlns:p14="http://schemas.microsoft.com/office/powerpoint/2010/main" val="8412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86F6F-7C65-EF3D-DB69-421D81EF227B}"/>
              </a:ext>
            </a:extLst>
          </p:cNvPr>
          <p:cNvPicPr>
            <a:picLocks noChangeAspect="1"/>
          </p:cNvPicPr>
          <p:nvPr/>
        </p:nvPicPr>
        <p:blipFill>
          <a:blip r:embed="rId2"/>
          <a:stretch>
            <a:fillRect/>
          </a:stretch>
        </p:blipFill>
        <p:spPr>
          <a:xfrm>
            <a:off x="303991" y="1166497"/>
            <a:ext cx="11584017" cy="4525006"/>
          </a:xfrm>
          <a:prstGeom prst="rect">
            <a:avLst/>
          </a:prstGeom>
        </p:spPr>
      </p:pic>
      <p:pic>
        <p:nvPicPr>
          <p:cNvPr id="5" name="Picture 4">
            <a:extLst>
              <a:ext uri="{FF2B5EF4-FFF2-40B4-BE49-F238E27FC236}">
                <a16:creationId xmlns:a16="http://schemas.microsoft.com/office/drawing/2014/main" id="{E02B035B-61B9-814E-E4BF-0C8D235E0872}"/>
              </a:ext>
            </a:extLst>
          </p:cNvPr>
          <p:cNvPicPr>
            <a:picLocks noChangeAspect="1"/>
          </p:cNvPicPr>
          <p:nvPr/>
        </p:nvPicPr>
        <p:blipFill>
          <a:blip r:embed="rId3"/>
          <a:stretch>
            <a:fillRect/>
          </a:stretch>
        </p:blipFill>
        <p:spPr>
          <a:xfrm>
            <a:off x="180149" y="1228418"/>
            <a:ext cx="11831701" cy="4401164"/>
          </a:xfrm>
          <a:prstGeom prst="rect">
            <a:avLst/>
          </a:prstGeom>
        </p:spPr>
      </p:pic>
      <p:grpSp>
        <p:nvGrpSpPr>
          <p:cNvPr id="9" name="Group 8">
            <a:extLst>
              <a:ext uri="{FF2B5EF4-FFF2-40B4-BE49-F238E27FC236}">
                <a16:creationId xmlns:a16="http://schemas.microsoft.com/office/drawing/2014/main" id="{47A3D9FB-94DA-4BEA-6ACF-B29EC95F32E0}"/>
              </a:ext>
            </a:extLst>
          </p:cNvPr>
          <p:cNvGrpSpPr/>
          <p:nvPr/>
        </p:nvGrpSpPr>
        <p:grpSpPr>
          <a:xfrm>
            <a:off x="3361279" y="4128899"/>
            <a:ext cx="1068325" cy="646331"/>
            <a:chOff x="4823661" y="5229838"/>
            <a:chExt cx="1135769" cy="703296"/>
          </a:xfrm>
        </p:grpSpPr>
        <p:sp>
          <p:nvSpPr>
            <p:cNvPr id="6" name="Rectangle 5">
              <a:extLst>
                <a:ext uri="{FF2B5EF4-FFF2-40B4-BE49-F238E27FC236}">
                  <a16:creationId xmlns:a16="http://schemas.microsoft.com/office/drawing/2014/main" id="{CD82CF5F-3EB6-7E8F-50D5-CDDFF51E6387}"/>
                </a:ext>
              </a:extLst>
            </p:cNvPr>
            <p:cNvSpPr/>
            <p:nvPr/>
          </p:nvSpPr>
          <p:spPr>
            <a:xfrm>
              <a:off x="4823661" y="5229838"/>
              <a:ext cx="595108" cy="703296"/>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1-</a:t>
              </a:r>
            </a:p>
          </p:txBody>
        </p:sp>
        <p:pic>
          <p:nvPicPr>
            <p:cNvPr id="8" name="Picture 7">
              <a:extLst>
                <a:ext uri="{FF2B5EF4-FFF2-40B4-BE49-F238E27FC236}">
                  <a16:creationId xmlns:a16="http://schemas.microsoft.com/office/drawing/2014/main" id="{A7661365-23F7-6793-6FD3-C09733DC7C36}"/>
                </a:ext>
              </a:extLst>
            </p:cNvPr>
            <p:cNvPicPr>
              <a:picLocks noChangeAspect="1"/>
            </p:cNvPicPr>
            <p:nvPr/>
          </p:nvPicPr>
          <p:blipFill>
            <a:blip r:embed="rId4"/>
            <a:stretch>
              <a:fillRect/>
            </a:stretch>
          </p:blipFill>
          <p:spPr>
            <a:xfrm>
              <a:off x="5413873" y="5485303"/>
              <a:ext cx="545557" cy="281828"/>
            </a:xfrm>
            <a:prstGeom prst="rect">
              <a:avLst/>
            </a:prstGeom>
          </p:spPr>
        </p:pic>
      </p:grpSp>
      <p:pic>
        <p:nvPicPr>
          <p:cNvPr id="13" name="Picture 12">
            <a:extLst>
              <a:ext uri="{FF2B5EF4-FFF2-40B4-BE49-F238E27FC236}">
                <a16:creationId xmlns:a16="http://schemas.microsoft.com/office/drawing/2014/main" id="{7E63EF4B-CE02-8583-57A3-94B76033B458}"/>
              </a:ext>
            </a:extLst>
          </p:cNvPr>
          <p:cNvPicPr>
            <a:picLocks noChangeAspect="1"/>
          </p:cNvPicPr>
          <p:nvPr/>
        </p:nvPicPr>
        <p:blipFill>
          <a:blip r:embed="rId5"/>
          <a:stretch>
            <a:fillRect/>
          </a:stretch>
        </p:blipFill>
        <p:spPr>
          <a:xfrm>
            <a:off x="4356817" y="1655124"/>
            <a:ext cx="7325747" cy="2591162"/>
          </a:xfrm>
          <a:prstGeom prst="rect">
            <a:avLst/>
          </a:prstGeom>
        </p:spPr>
      </p:pic>
      <p:grpSp>
        <p:nvGrpSpPr>
          <p:cNvPr id="14" name="Group 13">
            <a:extLst>
              <a:ext uri="{FF2B5EF4-FFF2-40B4-BE49-F238E27FC236}">
                <a16:creationId xmlns:a16="http://schemas.microsoft.com/office/drawing/2014/main" id="{C309487C-4B00-1F67-FF13-629712226675}"/>
              </a:ext>
            </a:extLst>
          </p:cNvPr>
          <p:cNvGrpSpPr/>
          <p:nvPr/>
        </p:nvGrpSpPr>
        <p:grpSpPr>
          <a:xfrm>
            <a:off x="7624643" y="4128898"/>
            <a:ext cx="1068325" cy="646331"/>
            <a:chOff x="4823661" y="5229838"/>
            <a:chExt cx="1135769" cy="703296"/>
          </a:xfrm>
        </p:grpSpPr>
        <p:sp>
          <p:nvSpPr>
            <p:cNvPr id="15" name="Rectangle 14">
              <a:extLst>
                <a:ext uri="{FF2B5EF4-FFF2-40B4-BE49-F238E27FC236}">
                  <a16:creationId xmlns:a16="http://schemas.microsoft.com/office/drawing/2014/main" id="{C91F9F1A-6599-3C7F-A6DB-D69E8B30A52B}"/>
                </a:ext>
              </a:extLst>
            </p:cNvPr>
            <p:cNvSpPr/>
            <p:nvPr/>
          </p:nvSpPr>
          <p:spPr>
            <a:xfrm>
              <a:off x="4823661" y="5229838"/>
              <a:ext cx="595108" cy="703296"/>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1-</a:t>
              </a:r>
            </a:p>
          </p:txBody>
        </p:sp>
        <p:pic>
          <p:nvPicPr>
            <p:cNvPr id="16" name="Picture 15">
              <a:extLst>
                <a:ext uri="{FF2B5EF4-FFF2-40B4-BE49-F238E27FC236}">
                  <a16:creationId xmlns:a16="http://schemas.microsoft.com/office/drawing/2014/main" id="{1C781118-0D38-2A09-E279-E8F26CB257EC}"/>
                </a:ext>
              </a:extLst>
            </p:cNvPr>
            <p:cNvPicPr>
              <a:picLocks noChangeAspect="1"/>
            </p:cNvPicPr>
            <p:nvPr/>
          </p:nvPicPr>
          <p:blipFill>
            <a:blip r:embed="rId4"/>
            <a:stretch>
              <a:fillRect/>
            </a:stretch>
          </p:blipFill>
          <p:spPr>
            <a:xfrm>
              <a:off x="5413873" y="5485303"/>
              <a:ext cx="545557" cy="281828"/>
            </a:xfrm>
            <a:prstGeom prst="rect">
              <a:avLst/>
            </a:prstGeom>
          </p:spPr>
        </p:pic>
      </p:grpSp>
    </p:spTree>
    <p:extLst>
      <p:ext uri="{BB962C8B-B14F-4D97-AF65-F5344CB8AC3E}">
        <p14:creationId xmlns:p14="http://schemas.microsoft.com/office/powerpoint/2010/main" val="2054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D6DEA-B1EF-AA35-5427-868E09E37371}"/>
              </a:ext>
            </a:extLst>
          </p:cNvPr>
          <p:cNvPicPr>
            <a:picLocks noChangeAspect="1"/>
          </p:cNvPicPr>
          <p:nvPr/>
        </p:nvPicPr>
        <p:blipFill>
          <a:blip r:embed="rId2"/>
          <a:stretch>
            <a:fillRect/>
          </a:stretch>
        </p:blipFill>
        <p:spPr>
          <a:xfrm>
            <a:off x="1164565" y="77794"/>
            <a:ext cx="11012195" cy="6133266"/>
          </a:xfrm>
          <a:prstGeom prst="rect">
            <a:avLst/>
          </a:prstGeom>
        </p:spPr>
      </p:pic>
    </p:spTree>
    <p:extLst>
      <p:ext uri="{BB962C8B-B14F-4D97-AF65-F5344CB8AC3E}">
        <p14:creationId xmlns:p14="http://schemas.microsoft.com/office/powerpoint/2010/main" val="37209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13292-3E09-0488-2E20-53F356DAE7D0}"/>
              </a:ext>
            </a:extLst>
          </p:cNvPr>
          <p:cNvPicPr>
            <a:picLocks noChangeAspect="1"/>
          </p:cNvPicPr>
          <p:nvPr/>
        </p:nvPicPr>
        <p:blipFill>
          <a:blip r:embed="rId2"/>
          <a:stretch>
            <a:fillRect/>
          </a:stretch>
        </p:blipFill>
        <p:spPr>
          <a:xfrm>
            <a:off x="332570" y="1461813"/>
            <a:ext cx="11526859" cy="3934374"/>
          </a:xfrm>
          <a:prstGeom prst="rect">
            <a:avLst/>
          </a:prstGeom>
        </p:spPr>
      </p:pic>
      <p:pic>
        <p:nvPicPr>
          <p:cNvPr id="5" name="Picture 4">
            <a:extLst>
              <a:ext uri="{FF2B5EF4-FFF2-40B4-BE49-F238E27FC236}">
                <a16:creationId xmlns:a16="http://schemas.microsoft.com/office/drawing/2014/main" id="{E8336E38-BD59-249B-1846-AD9590178C6C}"/>
              </a:ext>
            </a:extLst>
          </p:cNvPr>
          <p:cNvPicPr>
            <a:picLocks noChangeAspect="1"/>
          </p:cNvPicPr>
          <p:nvPr/>
        </p:nvPicPr>
        <p:blipFill>
          <a:blip r:embed="rId3"/>
          <a:stretch>
            <a:fillRect/>
          </a:stretch>
        </p:blipFill>
        <p:spPr>
          <a:xfrm>
            <a:off x="533770" y="398474"/>
            <a:ext cx="3705742" cy="695422"/>
          </a:xfrm>
          <a:prstGeom prst="rect">
            <a:avLst/>
          </a:prstGeom>
        </p:spPr>
      </p:pic>
    </p:spTree>
    <p:extLst>
      <p:ext uri="{BB962C8B-B14F-4D97-AF65-F5344CB8AC3E}">
        <p14:creationId xmlns:p14="http://schemas.microsoft.com/office/powerpoint/2010/main" val="49786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6A644-26E0-1804-A4D4-EB7951E6B2EC}"/>
              </a:ext>
            </a:extLst>
          </p:cNvPr>
          <p:cNvPicPr>
            <a:picLocks noChangeAspect="1"/>
          </p:cNvPicPr>
          <p:nvPr/>
        </p:nvPicPr>
        <p:blipFill>
          <a:blip r:embed="rId2"/>
          <a:stretch>
            <a:fillRect/>
          </a:stretch>
        </p:blipFill>
        <p:spPr>
          <a:xfrm>
            <a:off x="323044" y="1371313"/>
            <a:ext cx="11545911" cy="4115374"/>
          </a:xfrm>
          <a:prstGeom prst="rect">
            <a:avLst/>
          </a:prstGeom>
        </p:spPr>
      </p:pic>
      <p:pic>
        <p:nvPicPr>
          <p:cNvPr id="4" name="Picture 3">
            <a:extLst>
              <a:ext uri="{FF2B5EF4-FFF2-40B4-BE49-F238E27FC236}">
                <a16:creationId xmlns:a16="http://schemas.microsoft.com/office/drawing/2014/main" id="{5627D937-59B6-903C-672A-34D8391C7F21}"/>
              </a:ext>
            </a:extLst>
          </p:cNvPr>
          <p:cNvPicPr>
            <a:picLocks noChangeAspect="1"/>
          </p:cNvPicPr>
          <p:nvPr/>
        </p:nvPicPr>
        <p:blipFill>
          <a:blip r:embed="rId3"/>
          <a:stretch>
            <a:fillRect/>
          </a:stretch>
        </p:blipFill>
        <p:spPr>
          <a:xfrm>
            <a:off x="533770" y="398474"/>
            <a:ext cx="3705742" cy="695422"/>
          </a:xfrm>
          <a:prstGeom prst="rect">
            <a:avLst/>
          </a:prstGeom>
        </p:spPr>
      </p:pic>
    </p:spTree>
    <p:extLst>
      <p:ext uri="{BB962C8B-B14F-4D97-AF65-F5344CB8AC3E}">
        <p14:creationId xmlns:p14="http://schemas.microsoft.com/office/powerpoint/2010/main" val="33732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76CAC-F903-C2C8-F108-8E46CC344D05}"/>
              </a:ext>
            </a:extLst>
          </p:cNvPr>
          <p:cNvPicPr>
            <a:picLocks noChangeAspect="1"/>
          </p:cNvPicPr>
          <p:nvPr/>
        </p:nvPicPr>
        <p:blipFill>
          <a:blip r:embed="rId2"/>
          <a:stretch>
            <a:fillRect/>
          </a:stretch>
        </p:blipFill>
        <p:spPr>
          <a:xfrm>
            <a:off x="1123817" y="1"/>
            <a:ext cx="11074322" cy="6225470"/>
          </a:xfrm>
          <a:prstGeom prst="rect">
            <a:avLst/>
          </a:prstGeom>
        </p:spPr>
      </p:pic>
    </p:spTree>
    <p:extLst>
      <p:ext uri="{BB962C8B-B14F-4D97-AF65-F5344CB8AC3E}">
        <p14:creationId xmlns:p14="http://schemas.microsoft.com/office/powerpoint/2010/main" val="180412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DBEDC-65DB-D70F-142B-04558BB19F69}"/>
              </a:ext>
            </a:extLst>
          </p:cNvPr>
          <p:cNvPicPr>
            <a:picLocks noChangeAspect="1"/>
          </p:cNvPicPr>
          <p:nvPr/>
        </p:nvPicPr>
        <p:blipFill>
          <a:blip r:embed="rId2"/>
          <a:stretch>
            <a:fillRect/>
          </a:stretch>
        </p:blipFill>
        <p:spPr>
          <a:xfrm>
            <a:off x="251597" y="1295102"/>
            <a:ext cx="11688806" cy="4267796"/>
          </a:xfrm>
          <a:prstGeom prst="rect">
            <a:avLst/>
          </a:prstGeom>
        </p:spPr>
      </p:pic>
      <p:pic>
        <p:nvPicPr>
          <p:cNvPr id="6" name="Picture 5">
            <a:extLst>
              <a:ext uri="{FF2B5EF4-FFF2-40B4-BE49-F238E27FC236}">
                <a16:creationId xmlns:a16="http://schemas.microsoft.com/office/drawing/2014/main" id="{BDC55A1A-3DA9-778C-A2F7-A47CF1A3803B}"/>
              </a:ext>
            </a:extLst>
          </p:cNvPr>
          <p:cNvPicPr>
            <a:picLocks noChangeAspect="1"/>
          </p:cNvPicPr>
          <p:nvPr/>
        </p:nvPicPr>
        <p:blipFill>
          <a:blip r:embed="rId3"/>
          <a:stretch>
            <a:fillRect/>
          </a:stretch>
        </p:blipFill>
        <p:spPr>
          <a:xfrm>
            <a:off x="575321" y="492464"/>
            <a:ext cx="3191320" cy="714475"/>
          </a:xfrm>
          <a:prstGeom prst="rect">
            <a:avLst/>
          </a:prstGeom>
        </p:spPr>
      </p:pic>
      <p:pic>
        <p:nvPicPr>
          <p:cNvPr id="7" name="Picture 6">
            <a:extLst>
              <a:ext uri="{FF2B5EF4-FFF2-40B4-BE49-F238E27FC236}">
                <a16:creationId xmlns:a16="http://schemas.microsoft.com/office/drawing/2014/main" id="{6605FA04-F330-D67E-3257-C4E277FB2ADB}"/>
              </a:ext>
            </a:extLst>
          </p:cNvPr>
          <p:cNvPicPr>
            <a:picLocks noChangeAspect="1"/>
          </p:cNvPicPr>
          <p:nvPr/>
        </p:nvPicPr>
        <p:blipFill>
          <a:blip r:embed="rId4"/>
          <a:stretch>
            <a:fillRect/>
          </a:stretch>
        </p:blipFill>
        <p:spPr>
          <a:xfrm>
            <a:off x="342097" y="1390365"/>
            <a:ext cx="11507806" cy="4077269"/>
          </a:xfrm>
          <a:prstGeom prst="rect">
            <a:avLst/>
          </a:prstGeom>
        </p:spPr>
      </p:pic>
      <p:sp>
        <p:nvSpPr>
          <p:cNvPr id="8" name="Rectangle 7">
            <a:extLst>
              <a:ext uri="{FF2B5EF4-FFF2-40B4-BE49-F238E27FC236}">
                <a16:creationId xmlns:a16="http://schemas.microsoft.com/office/drawing/2014/main" id="{61361F06-A025-1DAC-F47C-D0A4CE0E4689}"/>
              </a:ext>
            </a:extLst>
          </p:cNvPr>
          <p:cNvSpPr/>
          <p:nvPr/>
        </p:nvSpPr>
        <p:spPr>
          <a:xfrm>
            <a:off x="8747185" y="2424023"/>
            <a:ext cx="3027872" cy="646981"/>
          </a:xfrm>
          <a:prstGeom prst="rect">
            <a:avLst/>
          </a:prstGeom>
          <a:noFill/>
          <a:ln w="38100" cap="flat" cmpd="sng" algn="ctr">
            <a:solidFill>
              <a:srgbClr val="EE26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CE758EA3-2937-CA56-0709-2FA0C390244A}"/>
              </a:ext>
            </a:extLst>
          </p:cNvPr>
          <p:cNvSpPr/>
          <p:nvPr/>
        </p:nvSpPr>
        <p:spPr>
          <a:xfrm>
            <a:off x="4517366" y="2996697"/>
            <a:ext cx="3306792" cy="1282005"/>
          </a:xfrm>
          <a:prstGeom prst="rect">
            <a:avLst/>
          </a:prstGeom>
          <a:noFill/>
          <a:ln w="38100" cap="flat" cmpd="sng" algn="ctr">
            <a:solidFill>
              <a:srgbClr val="EE26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2C24816-C55C-4383-CC10-124EE3A8E5CC}"/>
              </a:ext>
            </a:extLst>
          </p:cNvPr>
          <p:cNvPicPr>
            <a:picLocks noChangeAspect="1"/>
          </p:cNvPicPr>
          <p:nvPr/>
        </p:nvPicPr>
        <p:blipFill>
          <a:blip r:embed="rId5"/>
          <a:stretch>
            <a:fillRect/>
          </a:stretch>
        </p:blipFill>
        <p:spPr>
          <a:xfrm>
            <a:off x="374777" y="1708448"/>
            <a:ext cx="4067743" cy="2934109"/>
          </a:xfrm>
          <a:prstGeom prst="rect">
            <a:avLst/>
          </a:prstGeom>
        </p:spPr>
      </p:pic>
      <p:pic>
        <p:nvPicPr>
          <p:cNvPr id="4" name="Picture 3">
            <a:extLst>
              <a:ext uri="{FF2B5EF4-FFF2-40B4-BE49-F238E27FC236}">
                <a16:creationId xmlns:a16="http://schemas.microsoft.com/office/drawing/2014/main" id="{1AB57593-7DE0-79B6-06B9-53781E17FBC3}"/>
              </a:ext>
            </a:extLst>
          </p:cNvPr>
          <p:cNvPicPr>
            <a:picLocks noChangeAspect="1"/>
          </p:cNvPicPr>
          <p:nvPr/>
        </p:nvPicPr>
        <p:blipFill>
          <a:blip r:embed="rId6"/>
          <a:stretch>
            <a:fillRect/>
          </a:stretch>
        </p:blipFill>
        <p:spPr>
          <a:xfrm>
            <a:off x="7384210" y="4563693"/>
            <a:ext cx="1526877" cy="1354488"/>
          </a:xfrm>
          <a:prstGeom prst="rect">
            <a:avLst/>
          </a:prstGeom>
        </p:spPr>
      </p:pic>
    </p:spTree>
    <p:extLst>
      <p:ext uri="{BB962C8B-B14F-4D97-AF65-F5344CB8AC3E}">
        <p14:creationId xmlns:p14="http://schemas.microsoft.com/office/powerpoint/2010/main" val="37344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D59618-BDFC-1B48-C615-84C0437AB593}"/>
              </a:ext>
            </a:extLst>
          </p:cNvPr>
          <p:cNvGrpSpPr/>
          <p:nvPr/>
        </p:nvGrpSpPr>
        <p:grpSpPr>
          <a:xfrm>
            <a:off x="0" y="0"/>
            <a:ext cx="12192001" cy="6219731"/>
            <a:chOff x="0" y="0"/>
            <a:chExt cx="12192001" cy="6219731"/>
          </a:xfrm>
        </p:grpSpPr>
        <p:pic>
          <p:nvPicPr>
            <p:cNvPr id="3" name="Picture 2">
              <a:extLst>
                <a:ext uri="{FF2B5EF4-FFF2-40B4-BE49-F238E27FC236}">
                  <a16:creationId xmlns:a16="http://schemas.microsoft.com/office/drawing/2014/main" id="{4BF13EB9-1148-D94E-56F7-2E338858F085}"/>
                </a:ext>
              </a:extLst>
            </p:cNvPr>
            <p:cNvPicPr>
              <a:picLocks noChangeAspect="1"/>
            </p:cNvPicPr>
            <p:nvPr/>
          </p:nvPicPr>
          <p:blipFill>
            <a:blip r:embed="rId2"/>
            <a:stretch>
              <a:fillRect/>
            </a:stretch>
          </p:blipFill>
          <p:spPr>
            <a:xfrm>
              <a:off x="0" y="0"/>
              <a:ext cx="11170848" cy="6219731"/>
            </a:xfrm>
            <a:prstGeom prst="rect">
              <a:avLst/>
            </a:prstGeom>
          </p:spPr>
        </p:pic>
        <p:sp>
          <p:nvSpPr>
            <p:cNvPr id="4" name="Rectangle 3">
              <a:extLst>
                <a:ext uri="{FF2B5EF4-FFF2-40B4-BE49-F238E27FC236}">
                  <a16:creationId xmlns:a16="http://schemas.microsoft.com/office/drawing/2014/main" id="{31345C3F-1915-0905-2790-F64B399FA7BA}"/>
                </a:ext>
              </a:extLst>
            </p:cNvPr>
            <p:cNvSpPr/>
            <p:nvPr/>
          </p:nvSpPr>
          <p:spPr>
            <a:xfrm>
              <a:off x="11170849" y="0"/>
              <a:ext cx="1021152" cy="6219731"/>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834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DAE26-D160-7598-EBFF-BB9BE1680DA0}"/>
              </a:ext>
            </a:extLst>
          </p:cNvPr>
          <p:cNvPicPr>
            <a:picLocks noChangeAspect="1"/>
          </p:cNvPicPr>
          <p:nvPr/>
        </p:nvPicPr>
        <p:blipFill>
          <a:blip r:embed="rId2"/>
          <a:stretch>
            <a:fillRect/>
          </a:stretch>
        </p:blipFill>
        <p:spPr>
          <a:xfrm>
            <a:off x="1213163" y="-1"/>
            <a:ext cx="10998830" cy="6219731"/>
          </a:xfrm>
          <a:prstGeom prst="rect">
            <a:avLst/>
          </a:prstGeom>
        </p:spPr>
      </p:pic>
    </p:spTree>
    <p:extLst>
      <p:ext uri="{BB962C8B-B14F-4D97-AF65-F5344CB8AC3E}">
        <p14:creationId xmlns:p14="http://schemas.microsoft.com/office/powerpoint/2010/main" val="394921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25532-544E-3CED-CD29-2B60E5FEA5BE}"/>
              </a:ext>
            </a:extLst>
          </p:cNvPr>
          <p:cNvPicPr>
            <a:picLocks noChangeAspect="1"/>
          </p:cNvPicPr>
          <p:nvPr/>
        </p:nvPicPr>
        <p:blipFill>
          <a:blip r:embed="rId2"/>
          <a:stretch>
            <a:fillRect/>
          </a:stretch>
        </p:blipFill>
        <p:spPr>
          <a:xfrm>
            <a:off x="1236373" y="-1"/>
            <a:ext cx="10955628" cy="6223819"/>
          </a:xfrm>
          <a:prstGeom prst="rect">
            <a:avLst/>
          </a:prstGeom>
        </p:spPr>
      </p:pic>
    </p:spTree>
    <p:extLst>
      <p:ext uri="{BB962C8B-B14F-4D97-AF65-F5344CB8AC3E}">
        <p14:creationId xmlns:p14="http://schemas.microsoft.com/office/powerpoint/2010/main" val="69271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9DD8-E721-F605-1E99-678016F460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AAD3677-9F7D-E1EE-7FE3-38AEF00499C4}"/>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D9FA4625-BA11-22CE-339F-005690D84292}"/>
              </a:ext>
            </a:extLst>
          </p:cNvPr>
          <p:cNvSpPr txBox="1"/>
          <p:nvPr/>
        </p:nvSpPr>
        <p:spPr>
          <a:xfrm>
            <a:off x="994553" y="1133727"/>
            <a:ext cx="10202893" cy="226427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Cross-filter direction refers to the direction in which filtering occurs between two tables in a data model.</a:t>
            </a:r>
          </a:p>
          <a:p>
            <a:pPr lvl="2"/>
            <a:r>
              <a:rPr lang="en-US" dirty="0">
                <a:effectLst/>
                <a:latin typeface="Arial" panose="020B0604020202020204" pitchFamily="34" charset="0"/>
                <a:ea typeface="Calibri" panose="020F0502020204030204" pitchFamily="34" charset="0"/>
                <a:cs typeface="Arial" panose="020B0604020202020204" pitchFamily="34" charset="0"/>
              </a:rPr>
              <a:t>	True</a:t>
            </a:r>
          </a:p>
          <a:p>
            <a:pPr lvl="2"/>
            <a:r>
              <a:rPr lang="en-US" dirty="0">
                <a:effectLst/>
                <a:latin typeface="Arial" panose="020B0604020202020204" pitchFamily="34" charset="0"/>
                <a:ea typeface="Calibri" panose="020F0502020204030204" pitchFamily="34" charset="0"/>
                <a:cs typeface="Arial" panose="020B0604020202020204" pitchFamily="34" charset="0"/>
              </a:rPr>
              <a:t>False</a:t>
            </a:r>
          </a:p>
          <a:p>
            <a:pPr marL="1371600" lvl="2"/>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8385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97A1C-AA81-9E67-A836-7D0167F8BCD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8C7505-BA22-A248-8798-4BB8FDB2CB2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8AF7B74B-5B2E-599B-0CC5-D4B4DED2B0A4}"/>
              </a:ext>
            </a:extLst>
          </p:cNvPr>
          <p:cNvSpPr txBox="1"/>
          <p:nvPr/>
        </p:nvSpPr>
        <p:spPr>
          <a:xfrm>
            <a:off x="994553" y="1133727"/>
            <a:ext cx="10202893" cy="226427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effectLst/>
                <a:latin typeface="Arial" panose="020B0604020202020204" pitchFamily="34" charset="0"/>
                <a:ea typeface="Calibri" panose="020F0502020204030204" pitchFamily="34" charset="0"/>
                <a:cs typeface="Arial" panose="020B0604020202020204" pitchFamily="34" charset="0"/>
              </a:rPr>
              <a:t>Cross-filter direction refers to the direction in which filtering occurs between two tables in a data model.</a:t>
            </a:r>
          </a:p>
          <a:p>
            <a:pPr lvl="2"/>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True</a:t>
            </a:r>
          </a:p>
          <a:p>
            <a:pPr lvl="2"/>
            <a:r>
              <a:rPr lang="en-US" dirty="0">
                <a:effectLst/>
                <a:latin typeface="Arial" panose="020B0604020202020204" pitchFamily="34" charset="0"/>
                <a:ea typeface="Calibri" panose="020F0502020204030204" pitchFamily="34" charset="0"/>
                <a:cs typeface="Arial" panose="020B0604020202020204" pitchFamily="34" charset="0"/>
              </a:rPr>
              <a:t>False</a:t>
            </a:r>
          </a:p>
          <a:p>
            <a:pPr marL="1371600" lvl="2"/>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B4ABE97-84F7-039D-AA14-5EB32DFE661D}"/>
              </a:ext>
            </a:extLst>
          </p:cNvPr>
          <p:cNvPicPr>
            <a:picLocks noChangeAspect="1"/>
          </p:cNvPicPr>
          <p:nvPr/>
        </p:nvPicPr>
        <p:blipFill>
          <a:blip r:embed="rId2"/>
          <a:stretch>
            <a:fillRect/>
          </a:stretch>
        </p:blipFill>
        <p:spPr>
          <a:xfrm>
            <a:off x="814812" y="5295522"/>
            <a:ext cx="11267759" cy="285259"/>
          </a:xfrm>
          <a:prstGeom prst="rect">
            <a:avLst/>
          </a:prstGeom>
        </p:spPr>
      </p:pic>
    </p:spTree>
    <p:extLst>
      <p:ext uri="{BB962C8B-B14F-4D97-AF65-F5344CB8AC3E}">
        <p14:creationId xmlns:p14="http://schemas.microsoft.com/office/powerpoint/2010/main" val="3555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owledge Check 16">
            <a:extLst>
              <a:ext uri="{FF2B5EF4-FFF2-40B4-BE49-F238E27FC236}">
                <a16:creationId xmlns:a16="http://schemas.microsoft.com/office/drawing/2014/main" id="{14A112C5-DE2E-A5FD-A1A1-21F6C4D2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8" y="94780"/>
            <a:ext cx="4055806" cy="60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07274-E90F-B625-0B83-B35973D804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0A76CF-9609-82E3-D0B5-8FEFEA66858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2102937-F75E-0C5C-C78D-103D9F86E589}"/>
              </a:ext>
            </a:extLst>
          </p:cNvPr>
          <p:cNvSpPr txBox="1"/>
          <p:nvPr/>
        </p:nvSpPr>
        <p:spPr>
          <a:xfrm>
            <a:off x="693175" y="1236001"/>
            <a:ext cx="11326761" cy="204568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rPr>
              <a:t>In the context of Power BI, which of the following descriptions best outlines the main purpose of a Fact table?</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A Fact table is primarily used for storing detailed, transactional business data.</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A Fact table is primarily used for storing descriptive attributes of business dimensions.</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A Fact table is primarily used for storing measured, quantitative data about a business process.</a:t>
            </a:r>
            <a:endParaRPr lang="en-US" sz="2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E221058A-B5C4-BFFA-2403-C11D485C26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1004-4D36-32AA-A6E8-A845378B27B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06E00A-ACF5-BBA6-786F-9F36D04FCE4E}"/>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990BF03-7A2C-5D8D-0F47-C5704975AEBC}"/>
              </a:ext>
            </a:extLst>
          </p:cNvPr>
          <p:cNvSpPr txBox="1"/>
          <p:nvPr/>
        </p:nvSpPr>
        <p:spPr>
          <a:xfrm>
            <a:off x="693175" y="1236001"/>
            <a:ext cx="11326761" cy="204568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rPr>
              <a:t>In the context of Power BI, which of the following descriptions best outlines the main purpose of a Fact table?</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A Fact table is primarily used for storing detailed, transactional business data.</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A Fact table is primarily used for storing descriptive attributes of business dimensions.</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A Fact table is primarily used for storing measured, quantitative data about a business process.</a:t>
            </a:r>
            <a:endParaRPr lang="en-US" sz="2000" dirty="0">
              <a:effectLst/>
              <a:highlight>
                <a:srgbClr val="00FF00"/>
              </a:highligh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B8084878-7C4A-8D86-9D3F-A481FBF260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CF0A9C-AB5A-0651-7D5C-76FA8064957C}"/>
              </a:ext>
            </a:extLst>
          </p:cNvPr>
          <p:cNvPicPr>
            <a:picLocks noChangeAspect="1"/>
          </p:cNvPicPr>
          <p:nvPr/>
        </p:nvPicPr>
        <p:blipFill>
          <a:blip r:embed="rId3"/>
          <a:stretch>
            <a:fillRect/>
          </a:stretch>
        </p:blipFill>
        <p:spPr>
          <a:xfrm>
            <a:off x="2650375" y="4215336"/>
            <a:ext cx="8772734" cy="736910"/>
          </a:xfrm>
          <a:prstGeom prst="rect">
            <a:avLst/>
          </a:prstGeom>
        </p:spPr>
      </p:pic>
    </p:spTree>
    <p:extLst>
      <p:ext uri="{BB962C8B-B14F-4D97-AF65-F5344CB8AC3E}">
        <p14:creationId xmlns:p14="http://schemas.microsoft.com/office/powerpoint/2010/main" val="319178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01D1-D00D-5C10-7A71-505981D4543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B3513A5-C6C0-3A54-6869-146B5B6C1D2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2</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91DADB9-20FC-B44A-8D2D-3E09BEEE8E9E}"/>
              </a:ext>
            </a:extLst>
          </p:cNvPr>
          <p:cNvSpPr txBox="1"/>
          <p:nvPr/>
        </p:nvSpPr>
        <p:spPr>
          <a:xfrm>
            <a:off x="693175" y="1236001"/>
            <a:ext cx="11326761" cy="237500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rPr>
              <a:t>Which of the following statements are true regarding cardinality and cross-filter direction in Power BI? Select all that apply:</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Cardinality and cross-filter direction are two key elements of model relationships in Power BI.</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Setting a cross-filter direction to </a:t>
            </a:r>
            <a:r>
              <a:rPr lang="en-US" sz="2000" b="1" dirty="0">
                <a:solidFill>
                  <a:srgbClr val="333333"/>
                </a:solidFill>
                <a:effectLst/>
                <a:latin typeface="unset"/>
                <a:ea typeface="Times New Roman" panose="02020603050405020304" pitchFamily="18" charset="0"/>
                <a:cs typeface="Arial" panose="020B0604020202020204" pitchFamily="34" charset="0"/>
              </a:rPr>
              <a:t>Both</a:t>
            </a:r>
            <a:r>
              <a:rPr lang="en-US" sz="2000" dirty="0">
                <a:solidFill>
                  <a:srgbClr val="333333"/>
                </a:solidFill>
                <a:effectLst/>
                <a:latin typeface="Arial" panose="020B0604020202020204" pitchFamily="34" charset="0"/>
                <a:ea typeface="Times New Roman" panose="02020603050405020304" pitchFamily="18" charset="0"/>
              </a:rPr>
              <a:t> allows filters to be applied from either direction in a relationship.</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Cardinality defines the number of unique values in one column compared to another.</a:t>
            </a:r>
            <a:endParaRPr lang="en-US" sz="2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854AD52A-EE32-1FA7-60C0-22D374D0B6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1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3F935-DDB5-A8B9-538C-DC87C3D2425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F90BA51-4E08-F66F-782F-8950E91D6C79}"/>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2</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A619C66-874B-C282-54A6-97F478247CD3}"/>
              </a:ext>
            </a:extLst>
          </p:cNvPr>
          <p:cNvSpPr txBox="1"/>
          <p:nvPr/>
        </p:nvSpPr>
        <p:spPr>
          <a:xfrm>
            <a:off x="693175" y="1236001"/>
            <a:ext cx="11326761" cy="237500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rPr>
              <a:t>Which of the following statements are true regarding cardinality and cross-filter direction in Power BI? Select all that apply:</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Cardinality and cross-filter direction are two key elements of model relationships in Power BI.</a:t>
            </a:r>
            <a:endParaRPr lang="en-US" sz="2000" dirty="0">
              <a:effectLst/>
              <a:highlight>
                <a:srgbClr val="00FF00"/>
              </a:highligh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Setting a cross-filter direction to </a:t>
            </a:r>
            <a:r>
              <a:rPr lang="en-US" sz="2000" b="1" dirty="0">
                <a:solidFill>
                  <a:srgbClr val="333333"/>
                </a:solidFill>
                <a:effectLst/>
                <a:highlight>
                  <a:srgbClr val="00FF00"/>
                </a:highlight>
                <a:latin typeface="unset"/>
                <a:ea typeface="Times New Roman" panose="02020603050405020304" pitchFamily="18" charset="0"/>
                <a:cs typeface="Arial" panose="020B0604020202020204" pitchFamily="34" charset="0"/>
              </a:rPr>
              <a:t>Both</a:t>
            </a:r>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 allows filters to be applied from either direction in a relationship</a:t>
            </a:r>
            <a:r>
              <a:rPr lang="en-US" sz="2000" dirty="0">
                <a:solidFill>
                  <a:srgbClr val="333333"/>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Cardinality defines the number of unique values in one column compared to another.</a:t>
            </a:r>
            <a:endParaRPr lang="en-US" sz="2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9CB6CE00-F47B-E068-211B-277E5ECAEA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D711AA1-AE2E-4727-BD6F-AB691ECAE3EB}"/>
              </a:ext>
            </a:extLst>
          </p:cNvPr>
          <p:cNvPicPr>
            <a:picLocks noChangeAspect="1"/>
          </p:cNvPicPr>
          <p:nvPr/>
        </p:nvPicPr>
        <p:blipFill>
          <a:blip r:embed="rId3"/>
          <a:stretch>
            <a:fillRect/>
          </a:stretch>
        </p:blipFill>
        <p:spPr>
          <a:xfrm>
            <a:off x="2592339" y="4171015"/>
            <a:ext cx="8918711" cy="654482"/>
          </a:xfrm>
          <a:prstGeom prst="rect">
            <a:avLst/>
          </a:prstGeom>
        </p:spPr>
      </p:pic>
      <p:pic>
        <p:nvPicPr>
          <p:cNvPr id="8" name="Picture 7">
            <a:extLst>
              <a:ext uri="{FF2B5EF4-FFF2-40B4-BE49-F238E27FC236}">
                <a16:creationId xmlns:a16="http://schemas.microsoft.com/office/drawing/2014/main" id="{78E65E7B-143D-683B-8E6B-492A0692C572}"/>
              </a:ext>
            </a:extLst>
          </p:cNvPr>
          <p:cNvPicPr>
            <a:picLocks noChangeAspect="1"/>
          </p:cNvPicPr>
          <p:nvPr/>
        </p:nvPicPr>
        <p:blipFill>
          <a:blip r:embed="rId4"/>
          <a:stretch>
            <a:fillRect/>
          </a:stretch>
        </p:blipFill>
        <p:spPr>
          <a:xfrm>
            <a:off x="2592338" y="5102004"/>
            <a:ext cx="8476079" cy="654482"/>
          </a:xfrm>
          <a:prstGeom prst="rect">
            <a:avLst/>
          </a:prstGeom>
        </p:spPr>
      </p:pic>
      <p:sp>
        <p:nvSpPr>
          <p:cNvPr id="9" name="Rectangle 8">
            <a:extLst>
              <a:ext uri="{FF2B5EF4-FFF2-40B4-BE49-F238E27FC236}">
                <a16:creationId xmlns:a16="http://schemas.microsoft.com/office/drawing/2014/main" id="{F0D7CDD1-D54B-BFC3-9007-FDAC6213B155}"/>
              </a:ext>
            </a:extLst>
          </p:cNvPr>
          <p:cNvSpPr/>
          <p:nvPr/>
        </p:nvSpPr>
        <p:spPr>
          <a:xfrm>
            <a:off x="1883140" y="3976520"/>
            <a:ext cx="5854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10" name="Rectangle 9">
            <a:extLst>
              <a:ext uri="{FF2B5EF4-FFF2-40B4-BE49-F238E27FC236}">
                <a16:creationId xmlns:a16="http://schemas.microsoft.com/office/drawing/2014/main" id="{DCEE3EFD-E96B-5D7F-0443-833651CB3E9C}"/>
              </a:ext>
            </a:extLst>
          </p:cNvPr>
          <p:cNvSpPr/>
          <p:nvPr/>
        </p:nvSpPr>
        <p:spPr>
          <a:xfrm>
            <a:off x="1889126" y="4865219"/>
            <a:ext cx="5613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186029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CEFA3-16D5-8803-A150-A13983DD490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B5A2308-1D9F-2BEB-1E4C-FA276635C104}"/>
              </a:ext>
            </a:extLst>
          </p:cNvPr>
          <p:cNvSpPr txBox="1"/>
          <p:nvPr/>
        </p:nvSpPr>
        <p:spPr>
          <a:xfrm>
            <a:off x="96703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3</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C2CF327-45A4-6BA4-08B2-AAA85FBD5AFE}"/>
              </a:ext>
            </a:extLst>
          </p:cNvPr>
          <p:cNvSpPr txBox="1"/>
          <p:nvPr/>
        </p:nvSpPr>
        <p:spPr>
          <a:xfrm>
            <a:off x="693175" y="1236001"/>
            <a:ext cx="11326761" cy="16460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True or False: In Power BI, you can create a many-to-many relationship between tables.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True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False</a:t>
            </a:r>
            <a:endParaRPr lang="en-US"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96AA77DB-1B40-2017-75F8-55359AD185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4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5E42C-BDDB-8F21-E7CF-4968CE31DED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64A15F-5BE9-9A8A-6A7A-3A5B9DDDF90A}"/>
              </a:ext>
            </a:extLst>
          </p:cNvPr>
          <p:cNvSpPr txBox="1"/>
          <p:nvPr/>
        </p:nvSpPr>
        <p:spPr>
          <a:xfrm>
            <a:off x="96703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3</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4483DCD-0108-3D1F-426E-6D6AFE84D981}"/>
              </a:ext>
            </a:extLst>
          </p:cNvPr>
          <p:cNvSpPr txBox="1"/>
          <p:nvPr/>
        </p:nvSpPr>
        <p:spPr>
          <a:xfrm>
            <a:off x="693175" y="1236001"/>
            <a:ext cx="11326761" cy="16460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True or False: In Power BI, you can create a many-to-many relationship between tables.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True</a:t>
            </a:r>
            <a:endParaRPr lang="en-US" dirty="0">
              <a:effectLst/>
              <a:highlight>
                <a:srgbClr val="00FF00"/>
              </a:highligh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False</a:t>
            </a:r>
            <a:endParaRPr lang="en-US"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EC6E9D6B-C703-9CE8-86E2-F2972E58AC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33372E-7F10-85FE-E8B7-F188C06C7BE1}"/>
              </a:ext>
            </a:extLst>
          </p:cNvPr>
          <p:cNvPicPr>
            <a:picLocks noChangeAspect="1"/>
          </p:cNvPicPr>
          <p:nvPr/>
        </p:nvPicPr>
        <p:blipFill>
          <a:blip r:embed="rId3"/>
          <a:stretch>
            <a:fillRect/>
          </a:stretch>
        </p:blipFill>
        <p:spPr>
          <a:xfrm>
            <a:off x="2545751" y="4533591"/>
            <a:ext cx="9031690" cy="482029"/>
          </a:xfrm>
          <a:prstGeom prst="rect">
            <a:avLst/>
          </a:prstGeom>
        </p:spPr>
      </p:pic>
    </p:spTree>
    <p:extLst>
      <p:ext uri="{BB962C8B-B14F-4D97-AF65-F5344CB8AC3E}">
        <p14:creationId xmlns:p14="http://schemas.microsoft.com/office/powerpoint/2010/main" val="32953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CBF7-9723-0DFC-0999-91BA3CA0FD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935F42B-E561-3EDC-5C1F-E5787335E10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4</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AD1C00E-9E83-7FE0-4654-269D3B78C735}"/>
              </a:ext>
            </a:extLst>
          </p:cNvPr>
          <p:cNvSpPr txBox="1"/>
          <p:nvPr/>
        </p:nvSpPr>
        <p:spPr>
          <a:xfrm>
            <a:off x="693175" y="1236001"/>
            <a:ext cx="11326761" cy="148963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pPr>
            <a:r>
              <a:rPr lang="en-US" sz="2000" dirty="0">
                <a:solidFill>
                  <a:srgbClr val="333333"/>
                </a:solidFill>
                <a:effectLst/>
                <a:latin typeface="Arial" panose="020B0604020202020204" pitchFamily="34" charset="0"/>
                <a:ea typeface="Times New Roman" panose="02020603050405020304" pitchFamily="18" charset="0"/>
              </a:rPr>
              <a:t>In data analysis, __________ refers to the level of detail or summarization of your data.</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Data granularity</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Data cardinality</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Cross-filter direction</a:t>
            </a:r>
            <a:endParaRPr lang="en-US" sz="2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D6ECBE7B-4B7F-BF5F-9713-7F0207AD94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8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C45CB-AB2D-837B-C66D-633B1206C484}"/>
              </a:ext>
            </a:extLst>
          </p:cNvPr>
          <p:cNvPicPr>
            <a:picLocks noChangeAspect="1"/>
          </p:cNvPicPr>
          <p:nvPr/>
        </p:nvPicPr>
        <p:blipFill>
          <a:blip r:embed="rId2"/>
          <a:stretch>
            <a:fillRect/>
          </a:stretch>
        </p:blipFill>
        <p:spPr>
          <a:xfrm>
            <a:off x="2300749" y="1529006"/>
            <a:ext cx="7908378" cy="3799987"/>
          </a:xfrm>
          <a:prstGeom prst="rect">
            <a:avLst/>
          </a:prstGeom>
        </p:spPr>
      </p:pic>
      <p:sp>
        <p:nvSpPr>
          <p:cNvPr id="4" name="Rectangle 3">
            <a:extLst>
              <a:ext uri="{FF2B5EF4-FFF2-40B4-BE49-F238E27FC236}">
                <a16:creationId xmlns:a16="http://schemas.microsoft.com/office/drawing/2014/main" id="{9F623888-6CF4-9259-8194-BB8D8248D150}"/>
              </a:ext>
            </a:extLst>
          </p:cNvPr>
          <p:cNvSpPr/>
          <p:nvPr/>
        </p:nvSpPr>
        <p:spPr>
          <a:xfrm>
            <a:off x="727209" y="382085"/>
            <a:ext cx="522168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Sales Order Fact Table</a:t>
            </a:r>
            <a:endParaRPr lang="en-US" sz="44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2504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DE190-7727-7A00-33BA-1B344B259E3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33AC472-6028-FFE1-B7CC-075B95E8DC6F}"/>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4</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84450E0-4EE2-C305-84FE-04CF2102616A}"/>
              </a:ext>
            </a:extLst>
          </p:cNvPr>
          <p:cNvSpPr txBox="1"/>
          <p:nvPr/>
        </p:nvSpPr>
        <p:spPr>
          <a:xfrm>
            <a:off x="693175" y="1236001"/>
            <a:ext cx="11326761" cy="148963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pPr>
            <a:r>
              <a:rPr lang="en-US" sz="2000" dirty="0">
                <a:solidFill>
                  <a:srgbClr val="333333"/>
                </a:solidFill>
                <a:effectLst/>
                <a:latin typeface="Arial" panose="020B0604020202020204" pitchFamily="34" charset="0"/>
                <a:ea typeface="Times New Roman" panose="02020603050405020304" pitchFamily="18" charset="0"/>
              </a:rPr>
              <a:t>In data analysis, __________ refers to the level of detail or summarization of your data.</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Data granularity</a:t>
            </a:r>
            <a:endParaRPr lang="en-US" sz="2000" dirty="0">
              <a:effectLst/>
              <a:highlight>
                <a:srgbClr val="00FF00"/>
              </a:highligh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Data cardinality</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Cross-filter direction</a:t>
            </a:r>
            <a:endParaRPr lang="en-US" sz="2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51EB1F58-8C61-BC1E-5D42-E1A2D0C465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75EF764-C3FE-E743-4A1F-1CCE89DE4103}"/>
              </a:ext>
            </a:extLst>
          </p:cNvPr>
          <p:cNvPicPr>
            <a:picLocks noChangeAspect="1"/>
          </p:cNvPicPr>
          <p:nvPr/>
        </p:nvPicPr>
        <p:blipFill>
          <a:blip r:embed="rId3"/>
          <a:stretch>
            <a:fillRect/>
          </a:stretch>
        </p:blipFill>
        <p:spPr>
          <a:xfrm>
            <a:off x="1695539" y="4132361"/>
            <a:ext cx="9958980" cy="468211"/>
          </a:xfrm>
          <a:prstGeom prst="rect">
            <a:avLst/>
          </a:prstGeom>
        </p:spPr>
      </p:pic>
    </p:spTree>
    <p:extLst>
      <p:ext uri="{BB962C8B-B14F-4D97-AF65-F5344CB8AC3E}">
        <p14:creationId xmlns:p14="http://schemas.microsoft.com/office/powerpoint/2010/main" val="176660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5BFDA-2DD5-BCA2-AFEB-C1AAD8FFBE7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329008B-FF57-55C1-70B1-75382CCFEB91}"/>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557E698-EFB5-8615-EBAC-B085B8707E22}"/>
              </a:ext>
            </a:extLst>
          </p:cNvPr>
          <p:cNvSpPr txBox="1"/>
          <p:nvPr/>
        </p:nvSpPr>
        <p:spPr>
          <a:xfrm>
            <a:off x="693175" y="1236001"/>
            <a:ext cx="11326761" cy="148963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pPr>
            <a:r>
              <a:rPr lang="en-US" sz="2000" dirty="0">
                <a:solidFill>
                  <a:srgbClr val="333333"/>
                </a:solidFill>
                <a:effectLst/>
                <a:latin typeface="Arial" panose="020B0604020202020204" pitchFamily="34" charset="0"/>
                <a:ea typeface="Times New Roman" panose="02020603050405020304" pitchFamily="18" charset="0"/>
              </a:rPr>
              <a:t>What is the role of dimension tables in Power BI?</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They store measured, quantitative data about a business process.</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They store the descriptive attributes of a business process.</a:t>
            </a:r>
            <a:endParaRPr lang="en-US" sz="2000" dirty="0">
              <a:effectLst/>
              <a:latin typeface="Times New Roman" panose="02020603050405020304" pitchFamily="18" charset="0"/>
              <a:ea typeface="Times New Roman" panose="02020603050405020304" pitchFamily="18" charset="0"/>
            </a:endParaRPr>
          </a:p>
          <a:p>
            <a:pPr lvl="2"/>
            <a:r>
              <a:rPr lang="en-US" sz="2000" dirty="0">
                <a:solidFill>
                  <a:srgbClr val="333333"/>
                </a:solidFill>
                <a:effectLst/>
                <a:latin typeface="Arial" panose="020B0604020202020204" pitchFamily="34" charset="0"/>
                <a:ea typeface="Calibri" panose="020F0502020204030204" pitchFamily="34" charset="0"/>
              </a:rPr>
              <a:t>They store transactional data related to a business process</a:t>
            </a:r>
            <a:endParaRPr lang="en-US" sz="4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E58FC0D5-4ACD-A4D2-E5E2-A64593C5C6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0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50402-D765-709B-C9B2-EF31C54092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56ACFF1-F37E-D2E8-8E68-BB18C9FF5DA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4DD86CC-B7CB-46D5-BD8C-902CBC084678}"/>
              </a:ext>
            </a:extLst>
          </p:cNvPr>
          <p:cNvSpPr txBox="1"/>
          <p:nvPr/>
        </p:nvSpPr>
        <p:spPr>
          <a:xfrm>
            <a:off x="693175" y="1236001"/>
            <a:ext cx="11326761" cy="148963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pPr>
            <a:r>
              <a:rPr lang="en-US" sz="2000" dirty="0">
                <a:solidFill>
                  <a:srgbClr val="333333"/>
                </a:solidFill>
                <a:effectLst/>
                <a:latin typeface="Arial" panose="020B0604020202020204" pitchFamily="34" charset="0"/>
                <a:ea typeface="Times New Roman" panose="02020603050405020304" pitchFamily="18" charset="0"/>
              </a:rPr>
              <a:t>What is the role of dimension tables in Power BI?</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latin typeface="Arial" panose="020B0604020202020204" pitchFamily="34" charset="0"/>
                <a:ea typeface="Times New Roman" panose="02020603050405020304" pitchFamily="18" charset="0"/>
              </a:rPr>
              <a:t>They store measured, quantitative data about a business process.</a:t>
            </a:r>
            <a:endParaRPr lang="en-US" sz="2000" dirty="0">
              <a:effectLst/>
              <a:latin typeface="Times New Roman" panose="02020603050405020304" pitchFamily="18" charset="0"/>
              <a:ea typeface="Times New Roman" panose="02020603050405020304" pitchFamily="18" charset="0"/>
            </a:endParaRPr>
          </a:p>
          <a:p>
            <a:pPr marL="1371600" lvl="2"/>
            <a:r>
              <a:rPr lang="en-US" sz="2000" dirty="0">
                <a:solidFill>
                  <a:srgbClr val="333333"/>
                </a:solidFill>
                <a:effectLst/>
                <a:highlight>
                  <a:srgbClr val="00FF00"/>
                </a:highlight>
                <a:latin typeface="Arial" panose="020B0604020202020204" pitchFamily="34" charset="0"/>
                <a:ea typeface="Times New Roman" panose="02020603050405020304" pitchFamily="18" charset="0"/>
              </a:rPr>
              <a:t>They store the descriptive attributes of a business process</a:t>
            </a:r>
            <a:r>
              <a:rPr lang="en-US" sz="2000" dirty="0">
                <a:solidFill>
                  <a:srgbClr val="333333"/>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lvl="2"/>
            <a:r>
              <a:rPr lang="en-US" sz="2000" dirty="0">
                <a:solidFill>
                  <a:srgbClr val="333333"/>
                </a:solidFill>
                <a:effectLst/>
                <a:latin typeface="Arial" panose="020B0604020202020204" pitchFamily="34" charset="0"/>
                <a:ea typeface="Calibri" panose="020F0502020204030204" pitchFamily="34" charset="0"/>
              </a:rPr>
              <a:t>They store transactional data related to a business process</a:t>
            </a:r>
            <a:endParaRPr lang="en-US" sz="4000"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D8C71B54-2587-0659-1BF9-5E7022E41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D34D7F-DA82-EAD0-C1B1-3DD560AC157F}"/>
              </a:ext>
            </a:extLst>
          </p:cNvPr>
          <p:cNvPicPr>
            <a:picLocks noChangeAspect="1"/>
          </p:cNvPicPr>
          <p:nvPr/>
        </p:nvPicPr>
        <p:blipFill>
          <a:blip r:embed="rId3"/>
          <a:stretch>
            <a:fillRect/>
          </a:stretch>
        </p:blipFill>
        <p:spPr>
          <a:xfrm>
            <a:off x="2191589" y="4063792"/>
            <a:ext cx="9388554" cy="625903"/>
          </a:xfrm>
          <a:prstGeom prst="rect">
            <a:avLst/>
          </a:prstGeom>
        </p:spPr>
      </p:pic>
    </p:spTree>
    <p:extLst>
      <p:ext uri="{BB962C8B-B14F-4D97-AF65-F5344CB8AC3E}">
        <p14:creationId xmlns:p14="http://schemas.microsoft.com/office/powerpoint/2010/main" val="205336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Question Time - We need your thoughts on this please! - Objective Secured">
            <a:extLst>
              <a:ext uri="{FF2B5EF4-FFF2-40B4-BE49-F238E27FC236}">
                <a16:creationId xmlns:a16="http://schemas.microsoft.com/office/drawing/2014/main" id="{340EBD47-8B73-FC4E-D1DA-634B6343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760" y="846417"/>
            <a:ext cx="7256207" cy="46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C28C4-5247-9EAD-1BF3-AD349CEA3EE7}"/>
              </a:ext>
            </a:extLst>
          </p:cNvPr>
          <p:cNvPicPr>
            <a:picLocks noChangeAspect="1"/>
          </p:cNvPicPr>
          <p:nvPr/>
        </p:nvPicPr>
        <p:blipFill>
          <a:blip r:embed="rId2"/>
          <a:stretch>
            <a:fillRect/>
          </a:stretch>
        </p:blipFill>
        <p:spPr>
          <a:xfrm>
            <a:off x="1145073" y="0"/>
            <a:ext cx="11046928" cy="6203852"/>
          </a:xfrm>
          <a:prstGeom prst="rect">
            <a:avLst/>
          </a:prstGeom>
        </p:spPr>
      </p:pic>
    </p:spTree>
    <p:extLst>
      <p:ext uri="{BB962C8B-B14F-4D97-AF65-F5344CB8AC3E}">
        <p14:creationId xmlns:p14="http://schemas.microsoft.com/office/powerpoint/2010/main" val="352259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1760</TotalTime>
  <Words>1630</Words>
  <Application>Microsoft Office PowerPoint</Application>
  <PresentationFormat>Widescreen</PresentationFormat>
  <Paragraphs>211</Paragraphs>
  <Slides>83</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83</vt:i4>
      </vt:variant>
    </vt:vector>
  </HeadingPairs>
  <TitlesOfParts>
    <vt:vector size="97" baseType="lpstr">
      <vt:lpstr>Arial</vt:lpstr>
      <vt:lpstr>Arial Black</vt:lpstr>
      <vt:lpstr>Calibri</vt:lpstr>
      <vt:lpstr>Calibri Light</vt:lpstr>
      <vt:lpstr>MV Boli</vt:lpstr>
      <vt:lpstr>Open Sans</vt:lpstr>
      <vt:lpstr>Symbol</vt:lpstr>
      <vt:lpstr>Times New Roman</vt:lpstr>
      <vt:lpstr>unset</vt:lpstr>
      <vt:lpstr>Verdana</vt:lpstr>
      <vt:lpstr>Office Theme</vt:lpstr>
      <vt:lpstr>1_Office Theme</vt:lpstr>
      <vt:lpstr>1_Retrospect</vt:lpstr>
      <vt:lpstr>3_Office Theme</vt:lpstr>
      <vt:lpstr>2  Tables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153</cp:revision>
  <dcterms:created xsi:type="dcterms:W3CDTF">2016-11-14T07:59:55Z</dcterms:created>
  <dcterms:modified xsi:type="dcterms:W3CDTF">2024-02-26T15:47:38Z</dcterms:modified>
</cp:coreProperties>
</file>